
<file path=[Content_Types].xml><?xml version="1.0" encoding="utf-8"?>
<Types xmlns="http://schemas.openxmlformats.org/package/2006/content-types">
  <Default Extension="docx" ContentType="application/vnd.openxmlformats-officedocument.wordprocessingml.documen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7"/>
  </p:notesMasterIdLst>
  <p:handoutMasterIdLst>
    <p:handoutMasterId r:id="rId18"/>
  </p:handoutMasterIdLst>
  <p:sldIdLst>
    <p:sldId id="263" r:id="rId5"/>
    <p:sldId id="264" r:id="rId6"/>
    <p:sldId id="278" r:id="rId7"/>
    <p:sldId id="266" r:id="rId8"/>
    <p:sldId id="279" r:id="rId9"/>
    <p:sldId id="280" r:id="rId10"/>
    <p:sldId id="281" r:id="rId11"/>
    <p:sldId id="269" r:id="rId12"/>
    <p:sldId id="270" r:id="rId13"/>
    <p:sldId id="267" r:id="rId14"/>
    <p:sldId id="282" r:id="rId15"/>
    <p:sldId id="275" r:id="rId16"/>
  </p:sldIdLst>
  <p:sldSz cx="9144000" cy="6858000" type="screen4x3"/>
  <p:notesSz cx="6797675"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2D5EC1"/>
    <a:srgbClr val="FFD624"/>
    <a:srgbClr val="3E6FD2"/>
    <a:srgbClr val="BDDEFF"/>
    <a:srgbClr val="99CCFF"/>
    <a:srgbClr val="808080"/>
    <a:srgbClr val="009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87575-189B-48BE-94CC-B274252080F3}" v="12" dt="2023-12-19T02:42:20.0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7"/>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ine Mounier" userId="9eb2149b-499a-4f0c-9712-942bcdd3d8b2" providerId="ADAL" clId="{0AFD2D6B-3874-4BF8-BB90-BF8041E9DE78}"/>
    <pc:docChg chg="undo custSel modSld">
      <pc:chgData name="Antoine Mounier" userId="9eb2149b-499a-4f0c-9712-942bcdd3d8b2" providerId="ADAL" clId="{0AFD2D6B-3874-4BF8-BB90-BF8041E9DE78}" dt="2023-12-19T16:50:18.272" v="17" actId="1076"/>
      <pc:docMkLst>
        <pc:docMk/>
      </pc:docMkLst>
      <pc:sldChg chg="modSp mod">
        <pc:chgData name="Antoine Mounier" userId="9eb2149b-499a-4f0c-9712-942bcdd3d8b2" providerId="ADAL" clId="{0AFD2D6B-3874-4BF8-BB90-BF8041E9DE78}" dt="2023-12-19T16:36:30.529" v="16" actId="20577"/>
        <pc:sldMkLst>
          <pc:docMk/>
          <pc:sldMk cId="0" sldId="263"/>
        </pc:sldMkLst>
        <pc:spChg chg="mod">
          <ac:chgData name="Antoine Mounier" userId="9eb2149b-499a-4f0c-9712-942bcdd3d8b2" providerId="ADAL" clId="{0AFD2D6B-3874-4BF8-BB90-BF8041E9DE78}" dt="2023-12-19T16:36:30.529" v="16" actId="20577"/>
          <ac:spMkLst>
            <pc:docMk/>
            <pc:sldMk cId="0" sldId="263"/>
            <ac:spMk id="2" creationId="{00000000-0000-0000-0000-000000000000}"/>
          </ac:spMkLst>
        </pc:spChg>
        <pc:spChg chg="mod">
          <ac:chgData name="Antoine Mounier" userId="9eb2149b-499a-4f0c-9712-942bcdd3d8b2" providerId="ADAL" clId="{0AFD2D6B-3874-4BF8-BB90-BF8041E9DE78}" dt="2023-12-19T16:33:43.762" v="2" actId="20577"/>
          <ac:spMkLst>
            <pc:docMk/>
            <pc:sldMk cId="0" sldId="263"/>
            <ac:spMk id="5" creationId="{00000000-0000-0000-0000-000000000000}"/>
          </ac:spMkLst>
        </pc:spChg>
      </pc:sldChg>
      <pc:sldChg chg="modSp mod">
        <pc:chgData name="Antoine Mounier" userId="9eb2149b-499a-4f0c-9712-942bcdd3d8b2" providerId="ADAL" clId="{0AFD2D6B-3874-4BF8-BB90-BF8041E9DE78}" dt="2023-12-19T16:35:59.501" v="10" actId="255"/>
        <pc:sldMkLst>
          <pc:docMk/>
          <pc:sldMk cId="3582174946" sldId="270"/>
        </pc:sldMkLst>
        <pc:spChg chg="mod">
          <ac:chgData name="Antoine Mounier" userId="9eb2149b-499a-4f0c-9712-942bcdd3d8b2" providerId="ADAL" clId="{0AFD2D6B-3874-4BF8-BB90-BF8041E9DE78}" dt="2023-12-19T16:35:59.501" v="10" actId="255"/>
          <ac:spMkLst>
            <pc:docMk/>
            <pc:sldMk cId="3582174946" sldId="270"/>
            <ac:spMk id="7" creationId="{34E6351B-D391-A955-23C9-3D19F77A293E}"/>
          </ac:spMkLst>
        </pc:spChg>
        <pc:spChg chg="mod">
          <ac:chgData name="Antoine Mounier" userId="9eb2149b-499a-4f0c-9712-942bcdd3d8b2" providerId="ADAL" clId="{0AFD2D6B-3874-4BF8-BB90-BF8041E9DE78}" dt="2023-12-19T16:35:54.676" v="9" actId="255"/>
          <ac:spMkLst>
            <pc:docMk/>
            <pc:sldMk cId="3582174946" sldId="270"/>
            <ac:spMk id="8" creationId="{30C1AAF3-A0BB-C8FF-7A26-5423D5983207}"/>
          </ac:spMkLst>
        </pc:spChg>
      </pc:sldChg>
      <pc:sldChg chg="modSp mod">
        <pc:chgData name="Antoine Mounier" userId="9eb2149b-499a-4f0c-9712-942bcdd3d8b2" providerId="ADAL" clId="{0AFD2D6B-3874-4BF8-BB90-BF8041E9DE78}" dt="2023-12-19T16:36:13.413" v="11" actId="255"/>
        <pc:sldMkLst>
          <pc:docMk/>
          <pc:sldMk cId="2731879039" sldId="275"/>
        </pc:sldMkLst>
        <pc:spChg chg="mod">
          <ac:chgData name="Antoine Mounier" userId="9eb2149b-499a-4f0c-9712-942bcdd3d8b2" providerId="ADAL" clId="{0AFD2D6B-3874-4BF8-BB90-BF8041E9DE78}" dt="2023-12-19T16:36:13.413" v="11" actId="255"/>
          <ac:spMkLst>
            <pc:docMk/>
            <pc:sldMk cId="2731879039" sldId="275"/>
            <ac:spMk id="8" creationId="{00000000-0000-0000-0000-000000000000}"/>
          </ac:spMkLst>
        </pc:spChg>
      </pc:sldChg>
      <pc:sldChg chg="modSp mod">
        <pc:chgData name="Antoine Mounier" userId="9eb2149b-499a-4f0c-9712-942bcdd3d8b2" providerId="ADAL" clId="{0AFD2D6B-3874-4BF8-BB90-BF8041E9DE78}" dt="2023-12-19T16:50:18.272" v="17" actId="1076"/>
        <pc:sldMkLst>
          <pc:docMk/>
          <pc:sldMk cId="3308185552" sldId="279"/>
        </pc:sldMkLst>
        <pc:picChg chg="mod">
          <ac:chgData name="Antoine Mounier" userId="9eb2149b-499a-4f0c-9712-942bcdd3d8b2" providerId="ADAL" clId="{0AFD2D6B-3874-4BF8-BB90-BF8041E9DE78}" dt="2023-12-19T16:50:18.272" v="17" actId="1076"/>
          <ac:picMkLst>
            <pc:docMk/>
            <pc:sldMk cId="3308185552" sldId="279"/>
            <ac:picMk id="3" creationId="{116B4E9B-82D0-A6AC-FD31-455A36BA8985}"/>
          </ac:picMkLst>
        </pc:picChg>
      </pc:sldChg>
      <pc:sldChg chg="modSp mod">
        <pc:chgData name="Antoine Mounier" userId="9eb2149b-499a-4f0c-9712-942bcdd3d8b2" providerId="ADAL" clId="{0AFD2D6B-3874-4BF8-BB90-BF8041E9DE78}" dt="2023-12-19T16:35:32.289" v="7" actId="255"/>
        <pc:sldMkLst>
          <pc:docMk/>
          <pc:sldMk cId="46194338" sldId="280"/>
        </pc:sldMkLst>
        <pc:spChg chg="mod">
          <ac:chgData name="Antoine Mounier" userId="9eb2149b-499a-4f0c-9712-942bcdd3d8b2" providerId="ADAL" clId="{0AFD2D6B-3874-4BF8-BB90-BF8041E9DE78}" dt="2023-12-19T16:35:32.289" v="7" actId="255"/>
          <ac:spMkLst>
            <pc:docMk/>
            <pc:sldMk cId="46194338" sldId="280"/>
            <ac:spMk id="5" creationId="{DCA0AEA1-13BD-BAFD-50EE-BC61EADF0393}"/>
          </ac:spMkLst>
        </pc:spChg>
      </pc:sldChg>
    </pc:docChg>
  </pc:docChgLst>
  <pc:docChgLst>
    <pc:chgData name="Ana Križman" userId="2946deead22ce264" providerId="LiveId" clId="{0E987575-189B-48BE-94CC-B274252080F3}"/>
    <pc:docChg chg="undo custSel addSld delSld modSld sldOrd">
      <pc:chgData name="Ana Križman" userId="2946deead22ce264" providerId="LiveId" clId="{0E987575-189B-48BE-94CC-B274252080F3}" dt="2023-12-19T03:19:33.920" v="2648" actId="1076"/>
      <pc:docMkLst>
        <pc:docMk/>
      </pc:docMkLst>
      <pc:sldChg chg="modSp mod">
        <pc:chgData name="Ana Križman" userId="2946deead22ce264" providerId="LiveId" clId="{0E987575-189B-48BE-94CC-B274252080F3}" dt="2023-12-19T00:15:43.977" v="42" actId="20577"/>
        <pc:sldMkLst>
          <pc:docMk/>
          <pc:sldMk cId="0" sldId="263"/>
        </pc:sldMkLst>
        <pc:spChg chg="mod">
          <ac:chgData name="Ana Križman" userId="2946deead22ce264" providerId="LiveId" clId="{0E987575-189B-48BE-94CC-B274252080F3}" dt="2023-12-19T00:15:15.254" v="12" actId="20577"/>
          <ac:spMkLst>
            <pc:docMk/>
            <pc:sldMk cId="0" sldId="263"/>
            <ac:spMk id="2" creationId="{00000000-0000-0000-0000-000000000000}"/>
          </ac:spMkLst>
        </pc:spChg>
        <pc:spChg chg="mod">
          <ac:chgData name="Ana Križman" userId="2946deead22ce264" providerId="LiveId" clId="{0E987575-189B-48BE-94CC-B274252080F3}" dt="2023-12-19T00:15:43.977" v="42" actId="20577"/>
          <ac:spMkLst>
            <pc:docMk/>
            <pc:sldMk cId="0" sldId="263"/>
            <ac:spMk id="5" creationId="{00000000-0000-0000-0000-000000000000}"/>
          </ac:spMkLst>
        </pc:spChg>
      </pc:sldChg>
      <pc:sldChg chg="delSp modSp mod ord">
        <pc:chgData name="Ana Križman" userId="2946deead22ce264" providerId="LiveId" clId="{0E987575-189B-48BE-94CC-B274252080F3}" dt="2023-12-19T00:44:48.869" v="279"/>
        <pc:sldMkLst>
          <pc:docMk/>
          <pc:sldMk cId="1570865122" sldId="264"/>
        </pc:sldMkLst>
        <pc:spChg chg="mod">
          <ac:chgData name="Ana Križman" userId="2946deead22ce264" providerId="LiveId" clId="{0E987575-189B-48BE-94CC-B274252080F3}" dt="2023-12-19T00:32:36.246" v="69" actId="20577"/>
          <ac:spMkLst>
            <pc:docMk/>
            <pc:sldMk cId="1570865122" sldId="264"/>
            <ac:spMk id="2" creationId="{00000000-0000-0000-0000-000000000000}"/>
          </ac:spMkLst>
        </pc:spChg>
        <pc:spChg chg="del">
          <ac:chgData name="Ana Križman" userId="2946deead22ce264" providerId="LiveId" clId="{0E987575-189B-48BE-94CC-B274252080F3}" dt="2023-12-19T00:34:00.021" v="77" actId="478"/>
          <ac:spMkLst>
            <pc:docMk/>
            <pc:sldMk cId="1570865122" sldId="264"/>
            <ac:spMk id="4" creationId="{CBDB2BD2-BEEA-A9A6-2C20-D515863EC345}"/>
          </ac:spMkLst>
        </pc:spChg>
        <pc:spChg chg="mod">
          <ac:chgData name="Ana Križman" userId="2946deead22ce264" providerId="LiveId" clId="{0E987575-189B-48BE-94CC-B274252080F3}" dt="2023-12-19T00:44:43.414" v="277" actId="20577"/>
          <ac:spMkLst>
            <pc:docMk/>
            <pc:sldMk cId="1570865122" sldId="264"/>
            <ac:spMk id="8" creationId="{00000000-0000-0000-0000-000000000000}"/>
          </ac:spMkLst>
        </pc:spChg>
        <pc:picChg chg="del">
          <ac:chgData name="Ana Križman" userId="2946deead22ce264" providerId="LiveId" clId="{0E987575-189B-48BE-94CC-B274252080F3}" dt="2023-12-19T00:33:46.042" v="76" actId="478"/>
          <ac:picMkLst>
            <pc:docMk/>
            <pc:sldMk cId="1570865122" sldId="264"/>
            <ac:picMk id="3" creationId="{614D1FCA-C35D-1D51-0CF5-D88C9BC8994E}"/>
          </ac:picMkLst>
        </pc:picChg>
      </pc:sldChg>
      <pc:sldChg chg="modSp mod">
        <pc:chgData name="Ana Križman" userId="2946deead22ce264" providerId="LiveId" clId="{0E987575-189B-48BE-94CC-B274252080F3}" dt="2023-12-19T03:19:07.271" v="2645" actId="6549"/>
        <pc:sldMkLst>
          <pc:docMk/>
          <pc:sldMk cId="666341839" sldId="266"/>
        </pc:sldMkLst>
        <pc:spChg chg="mod">
          <ac:chgData name="Ana Križman" userId="2946deead22ce264" providerId="LiveId" clId="{0E987575-189B-48BE-94CC-B274252080F3}" dt="2023-12-19T00:47:05.380" v="285"/>
          <ac:spMkLst>
            <pc:docMk/>
            <pc:sldMk cId="666341839" sldId="266"/>
            <ac:spMk id="2" creationId="{00000000-0000-0000-0000-000000000000}"/>
          </ac:spMkLst>
        </pc:spChg>
        <pc:spChg chg="mod">
          <ac:chgData name="Ana Križman" userId="2946deead22ce264" providerId="LiveId" clId="{0E987575-189B-48BE-94CC-B274252080F3}" dt="2023-12-19T03:19:07.271" v="2645" actId="6549"/>
          <ac:spMkLst>
            <pc:docMk/>
            <pc:sldMk cId="666341839" sldId="266"/>
            <ac:spMk id="5" creationId="{DCA0AEA1-13BD-BAFD-50EE-BC61EADF0393}"/>
          </ac:spMkLst>
        </pc:spChg>
      </pc:sldChg>
      <pc:sldChg chg="addSp delSp modSp mod">
        <pc:chgData name="Ana Križman" userId="2946deead22ce264" providerId="LiveId" clId="{0E987575-189B-48BE-94CC-B274252080F3}" dt="2023-12-19T03:16:07.025" v="2625" actId="790"/>
        <pc:sldMkLst>
          <pc:docMk/>
          <pc:sldMk cId="1363017329" sldId="267"/>
        </pc:sldMkLst>
        <pc:spChg chg="mod">
          <ac:chgData name="Ana Križman" userId="2946deead22ce264" providerId="LiveId" clId="{0E987575-189B-48BE-94CC-B274252080F3}" dt="2023-12-19T02:48:12.764" v="1798" actId="6549"/>
          <ac:spMkLst>
            <pc:docMk/>
            <pc:sldMk cId="1363017329" sldId="267"/>
            <ac:spMk id="2" creationId="{00000000-0000-0000-0000-000000000000}"/>
          </ac:spMkLst>
        </pc:spChg>
        <pc:spChg chg="del">
          <ac:chgData name="Ana Križman" userId="2946deead22ce264" providerId="LiveId" clId="{0E987575-189B-48BE-94CC-B274252080F3}" dt="2023-12-19T02:47:06.953" v="1775" actId="478"/>
          <ac:spMkLst>
            <pc:docMk/>
            <pc:sldMk cId="1363017329" sldId="267"/>
            <ac:spMk id="4" creationId="{A3ABEC58-B51B-D930-85C1-F630CEBFE6C8}"/>
          </ac:spMkLst>
        </pc:spChg>
        <pc:spChg chg="mod">
          <ac:chgData name="Ana Križman" userId="2946deead22ce264" providerId="LiveId" clId="{0E987575-189B-48BE-94CC-B274252080F3}" dt="2023-12-19T03:16:07.025" v="2625" actId="790"/>
          <ac:spMkLst>
            <pc:docMk/>
            <pc:sldMk cId="1363017329" sldId="267"/>
            <ac:spMk id="5" creationId="{DCA0AEA1-13BD-BAFD-50EE-BC61EADF0393}"/>
          </ac:spMkLst>
        </pc:spChg>
        <pc:picChg chg="del">
          <ac:chgData name="Ana Križman" userId="2946deead22ce264" providerId="LiveId" clId="{0E987575-189B-48BE-94CC-B274252080F3}" dt="2023-12-19T02:42:18.849" v="1712" actId="478"/>
          <ac:picMkLst>
            <pc:docMk/>
            <pc:sldMk cId="1363017329" sldId="267"/>
            <ac:picMk id="3" creationId="{49A35194-614C-A15D-15AC-C8BCC1F3442A}"/>
          </ac:picMkLst>
        </pc:picChg>
        <pc:picChg chg="add mod">
          <ac:chgData name="Ana Križman" userId="2946deead22ce264" providerId="LiveId" clId="{0E987575-189B-48BE-94CC-B274252080F3}" dt="2023-12-19T02:48:04.807" v="1794" actId="1076"/>
          <ac:picMkLst>
            <pc:docMk/>
            <pc:sldMk cId="1363017329" sldId="267"/>
            <ac:picMk id="6" creationId="{47C734C5-94C2-1F56-6FFE-B2433C2CF006}"/>
          </ac:picMkLst>
        </pc:picChg>
      </pc:sldChg>
      <pc:sldChg chg="del">
        <pc:chgData name="Ana Križman" userId="2946deead22ce264" providerId="LiveId" clId="{0E987575-189B-48BE-94CC-B274252080F3}" dt="2023-12-19T02:46:39.882" v="1771" actId="47"/>
        <pc:sldMkLst>
          <pc:docMk/>
          <pc:sldMk cId="257024686" sldId="268"/>
        </pc:sldMkLst>
      </pc:sldChg>
      <pc:sldChg chg="addSp delSp modSp mod ord">
        <pc:chgData name="Ana Križman" userId="2946deead22ce264" providerId="LiveId" clId="{0E987575-189B-48BE-94CC-B274252080F3}" dt="2023-12-19T02:41:33.154" v="1711" actId="114"/>
        <pc:sldMkLst>
          <pc:docMk/>
          <pc:sldMk cId="285901329" sldId="269"/>
        </pc:sldMkLst>
        <pc:spChg chg="mod">
          <ac:chgData name="Ana Križman" userId="2946deead22ce264" providerId="LiveId" clId="{0E987575-189B-48BE-94CC-B274252080F3}" dt="2023-12-19T02:41:33.154" v="1711" actId="114"/>
          <ac:spMkLst>
            <pc:docMk/>
            <pc:sldMk cId="285901329" sldId="269"/>
            <ac:spMk id="2" creationId="{00000000-0000-0000-0000-000000000000}"/>
          </ac:spMkLst>
        </pc:spChg>
        <pc:spChg chg="add del mod">
          <ac:chgData name="Ana Križman" userId="2946deead22ce264" providerId="LiveId" clId="{0E987575-189B-48BE-94CC-B274252080F3}" dt="2023-12-19T02:35:35.056" v="1346" actId="478"/>
          <ac:spMkLst>
            <pc:docMk/>
            <pc:sldMk cId="285901329" sldId="269"/>
            <ac:spMk id="3" creationId="{6DEF9180-92E8-1B87-FB1F-A74FE562EA48}"/>
          </ac:spMkLst>
        </pc:spChg>
        <pc:spChg chg="mod">
          <ac:chgData name="Ana Križman" userId="2946deead22ce264" providerId="LiveId" clId="{0E987575-189B-48BE-94CC-B274252080F3}" dt="2023-12-19T02:39:50.592" v="1703" actId="790"/>
          <ac:spMkLst>
            <pc:docMk/>
            <pc:sldMk cId="285901329" sldId="269"/>
            <ac:spMk id="4" creationId="{A3ABEC58-B51B-D930-85C1-F630CEBFE6C8}"/>
          </ac:spMkLst>
        </pc:spChg>
        <pc:spChg chg="mod">
          <ac:chgData name="Ana Križman" userId="2946deead22ce264" providerId="LiveId" clId="{0E987575-189B-48BE-94CC-B274252080F3}" dt="2023-12-19T02:40:19.667" v="1705" actId="20577"/>
          <ac:spMkLst>
            <pc:docMk/>
            <pc:sldMk cId="285901329" sldId="269"/>
            <ac:spMk id="5" creationId="{DCA0AEA1-13BD-BAFD-50EE-BC61EADF0393}"/>
          </ac:spMkLst>
        </pc:spChg>
        <pc:graphicFrameChg chg="mod">
          <ac:chgData name="Ana Križman" userId="2946deead22ce264" providerId="LiveId" clId="{0E987575-189B-48BE-94CC-B274252080F3}" dt="2023-12-19T02:33:52.816" v="1335" actId="1076"/>
          <ac:graphicFrameMkLst>
            <pc:docMk/>
            <pc:sldMk cId="285901329" sldId="269"/>
            <ac:graphicFrameMk id="6" creationId="{7D824FB8-E458-CE72-91B2-8A4433AC4DA5}"/>
          </ac:graphicFrameMkLst>
        </pc:graphicFrameChg>
      </pc:sldChg>
      <pc:sldChg chg="addSp delSp modSp mod ord">
        <pc:chgData name="Ana Križman" userId="2946deead22ce264" providerId="LiveId" clId="{0E987575-189B-48BE-94CC-B274252080F3}" dt="2023-12-19T03:16:30.784" v="2628" actId="1076"/>
        <pc:sldMkLst>
          <pc:docMk/>
          <pc:sldMk cId="3582174946" sldId="270"/>
        </pc:sldMkLst>
        <pc:spChg chg="mod">
          <ac:chgData name="Ana Križman" userId="2946deead22ce264" providerId="LiveId" clId="{0E987575-189B-48BE-94CC-B274252080F3}" dt="2023-12-19T02:11:14.896" v="1019" actId="114"/>
          <ac:spMkLst>
            <pc:docMk/>
            <pc:sldMk cId="3582174946" sldId="270"/>
            <ac:spMk id="2" creationId="{00000000-0000-0000-0000-000000000000}"/>
          </ac:spMkLst>
        </pc:spChg>
        <pc:spChg chg="del">
          <ac:chgData name="Ana Križman" userId="2946deead22ce264" providerId="LiveId" clId="{0E987575-189B-48BE-94CC-B274252080F3}" dt="2023-12-19T02:18:25.474" v="1125" actId="478"/>
          <ac:spMkLst>
            <pc:docMk/>
            <pc:sldMk cId="3582174946" sldId="270"/>
            <ac:spMk id="4" creationId="{A3ABEC58-B51B-D930-85C1-F630CEBFE6C8}"/>
          </ac:spMkLst>
        </pc:spChg>
        <pc:spChg chg="del">
          <ac:chgData name="Ana Križman" userId="2946deead22ce264" providerId="LiveId" clId="{0E987575-189B-48BE-94CC-B274252080F3}" dt="2023-12-19T02:16:19.075" v="1100" actId="478"/>
          <ac:spMkLst>
            <pc:docMk/>
            <pc:sldMk cId="3582174946" sldId="270"/>
            <ac:spMk id="5" creationId="{DCA0AEA1-13BD-BAFD-50EE-BC61EADF0393}"/>
          </ac:spMkLst>
        </pc:spChg>
        <pc:spChg chg="mod">
          <ac:chgData name="Ana Križman" userId="2946deead22ce264" providerId="LiveId" clId="{0E987575-189B-48BE-94CC-B274252080F3}" dt="2023-12-19T03:16:22.737" v="2627" actId="790"/>
          <ac:spMkLst>
            <pc:docMk/>
            <pc:sldMk cId="3582174946" sldId="270"/>
            <ac:spMk id="7" creationId="{34E6351B-D391-A955-23C9-3D19F77A293E}"/>
          </ac:spMkLst>
        </pc:spChg>
        <pc:spChg chg="add mod">
          <ac:chgData name="Ana Križman" userId="2946deead22ce264" providerId="LiveId" clId="{0E987575-189B-48BE-94CC-B274252080F3}" dt="2023-12-19T03:16:16.119" v="2626" actId="790"/>
          <ac:spMkLst>
            <pc:docMk/>
            <pc:sldMk cId="3582174946" sldId="270"/>
            <ac:spMk id="8" creationId="{30C1AAF3-A0BB-C8FF-7A26-5423D5983207}"/>
          </ac:spMkLst>
        </pc:spChg>
        <pc:picChg chg="add mod ord">
          <ac:chgData name="Ana Križman" userId="2946deead22ce264" providerId="LiveId" clId="{0E987575-189B-48BE-94CC-B274252080F3}" dt="2023-12-19T03:16:30.784" v="2628" actId="1076"/>
          <ac:picMkLst>
            <pc:docMk/>
            <pc:sldMk cId="3582174946" sldId="270"/>
            <ac:picMk id="3" creationId="{E524D705-CD74-708A-7B68-CFAA5FC082B2}"/>
          </ac:picMkLst>
        </pc:picChg>
        <pc:picChg chg="del">
          <ac:chgData name="Ana Križman" userId="2946deead22ce264" providerId="LiveId" clId="{0E987575-189B-48BE-94CC-B274252080F3}" dt="2023-12-19T02:14:07.494" v="1022" actId="478"/>
          <ac:picMkLst>
            <pc:docMk/>
            <pc:sldMk cId="3582174946" sldId="270"/>
            <ac:picMk id="6" creationId="{B23C25B0-EEAD-64A7-AC89-B975D11F9A60}"/>
          </ac:picMkLst>
        </pc:picChg>
      </pc:sldChg>
      <pc:sldChg chg="del">
        <pc:chgData name="Ana Križman" userId="2946deead22ce264" providerId="LiveId" clId="{0E987575-189B-48BE-94CC-B274252080F3}" dt="2023-12-19T02:12:03.014" v="1021" actId="2696"/>
        <pc:sldMkLst>
          <pc:docMk/>
          <pc:sldMk cId="1323813599" sldId="271"/>
        </pc:sldMkLst>
      </pc:sldChg>
      <pc:sldChg chg="del">
        <pc:chgData name="Ana Križman" userId="2946deead22ce264" providerId="LiveId" clId="{0E987575-189B-48BE-94CC-B274252080F3}" dt="2023-12-19T02:11:56.718" v="1020" actId="2696"/>
        <pc:sldMkLst>
          <pc:docMk/>
          <pc:sldMk cId="1661058097" sldId="272"/>
        </pc:sldMkLst>
      </pc:sldChg>
      <pc:sldChg chg="del">
        <pc:chgData name="Ana Križman" userId="2946deead22ce264" providerId="LiveId" clId="{0E987575-189B-48BE-94CC-B274252080F3}" dt="2023-12-19T03:01:22.436" v="2247" actId="2696"/>
        <pc:sldMkLst>
          <pc:docMk/>
          <pc:sldMk cId="3176805117" sldId="273"/>
        </pc:sldMkLst>
      </pc:sldChg>
      <pc:sldChg chg="modSp mod">
        <pc:chgData name="Ana Križman" userId="2946deead22ce264" providerId="LiveId" clId="{0E987575-189B-48BE-94CC-B274252080F3}" dt="2023-12-19T03:15:56.452" v="2624" actId="790"/>
        <pc:sldMkLst>
          <pc:docMk/>
          <pc:sldMk cId="2731879039" sldId="275"/>
        </pc:sldMkLst>
        <pc:spChg chg="mod">
          <ac:chgData name="Ana Križman" userId="2946deead22ce264" providerId="LiveId" clId="{0E987575-189B-48BE-94CC-B274252080F3}" dt="2023-12-19T03:15:56.452" v="2624" actId="790"/>
          <ac:spMkLst>
            <pc:docMk/>
            <pc:sldMk cId="2731879039" sldId="275"/>
            <ac:spMk id="2" creationId="{00000000-0000-0000-0000-000000000000}"/>
          </ac:spMkLst>
        </pc:spChg>
        <pc:spChg chg="mod">
          <ac:chgData name="Ana Križman" userId="2946deead22ce264" providerId="LiveId" clId="{0E987575-189B-48BE-94CC-B274252080F3}" dt="2023-12-19T03:15:44.814" v="2623" actId="790"/>
          <ac:spMkLst>
            <pc:docMk/>
            <pc:sldMk cId="2731879039" sldId="275"/>
            <ac:spMk id="8" creationId="{00000000-0000-0000-0000-000000000000}"/>
          </ac:spMkLst>
        </pc:spChg>
      </pc:sldChg>
      <pc:sldChg chg="del">
        <pc:chgData name="Ana Križman" userId="2946deead22ce264" providerId="LiveId" clId="{0E987575-189B-48BE-94CC-B274252080F3}" dt="2023-12-19T03:14:48.823" v="2608" actId="2696"/>
        <pc:sldMkLst>
          <pc:docMk/>
          <pc:sldMk cId="4221533232" sldId="277"/>
        </pc:sldMkLst>
      </pc:sldChg>
      <pc:sldChg chg="addSp modSp add mod">
        <pc:chgData name="Ana Križman" userId="2946deead22ce264" providerId="LiveId" clId="{0E987575-189B-48BE-94CC-B274252080F3}" dt="2023-12-19T03:18:40.357" v="2644" actId="255"/>
        <pc:sldMkLst>
          <pc:docMk/>
          <pc:sldMk cId="1338404717" sldId="278"/>
        </pc:sldMkLst>
        <pc:spChg chg="mod">
          <ac:chgData name="Ana Križman" userId="2946deead22ce264" providerId="LiveId" clId="{0E987575-189B-48BE-94CC-B274252080F3}" dt="2023-12-19T03:18:40.357" v="2644" actId="255"/>
          <ac:spMkLst>
            <pc:docMk/>
            <pc:sldMk cId="1338404717" sldId="278"/>
            <ac:spMk id="2" creationId="{00000000-0000-0000-0000-000000000000}"/>
          </ac:spMkLst>
        </pc:spChg>
        <pc:spChg chg="mod">
          <ac:chgData name="Ana Križman" userId="2946deead22ce264" providerId="LiveId" clId="{0E987575-189B-48BE-94CC-B274252080F3}" dt="2023-12-19T00:45:44.160" v="283" actId="1076"/>
          <ac:spMkLst>
            <pc:docMk/>
            <pc:sldMk cId="1338404717" sldId="278"/>
            <ac:spMk id="8" creationId="{00000000-0000-0000-0000-000000000000}"/>
          </ac:spMkLst>
        </pc:spChg>
        <pc:picChg chg="add mod">
          <ac:chgData name="Ana Križman" userId="2946deead22ce264" providerId="LiveId" clId="{0E987575-189B-48BE-94CC-B274252080F3}" dt="2023-12-19T00:45:53.689" v="284" actId="1076"/>
          <ac:picMkLst>
            <pc:docMk/>
            <pc:sldMk cId="1338404717" sldId="278"/>
            <ac:picMk id="3" creationId="{122F5793-0009-7400-8D74-C751E8C82CF2}"/>
          </ac:picMkLst>
        </pc:picChg>
      </pc:sldChg>
      <pc:sldChg chg="addSp modSp add mod">
        <pc:chgData name="Ana Križman" userId="2946deead22ce264" providerId="LiveId" clId="{0E987575-189B-48BE-94CC-B274252080F3}" dt="2023-12-19T03:19:33.920" v="2648" actId="1076"/>
        <pc:sldMkLst>
          <pc:docMk/>
          <pc:sldMk cId="3308185552" sldId="279"/>
        </pc:sldMkLst>
        <pc:spChg chg="mod">
          <ac:chgData name="Ana Križman" userId="2946deead22ce264" providerId="LiveId" clId="{0E987575-189B-48BE-94CC-B274252080F3}" dt="2023-12-19T00:55:29.254" v="553"/>
          <ac:spMkLst>
            <pc:docMk/>
            <pc:sldMk cId="3308185552" sldId="279"/>
            <ac:spMk id="2" creationId="{00000000-0000-0000-0000-000000000000}"/>
          </ac:spMkLst>
        </pc:spChg>
        <pc:spChg chg="mod">
          <ac:chgData name="Ana Križman" userId="2946deead22ce264" providerId="LiveId" clId="{0E987575-189B-48BE-94CC-B274252080F3}" dt="2023-12-19T03:17:23.983" v="2635" actId="790"/>
          <ac:spMkLst>
            <pc:docMk/>
            <pc:sldMk cId="3308185552" sldId="279"/>
            <ac:spMk id="5" creationId="{DCA0AEA1-13BD-BAFD-50EE-BC61EADF0393}"/>
          </ac:spMkLst>
        </pc:spChg>
        <pc:picChg chg="add mod ord">
          <ac:chgData name="Ana Križman" userId="2946deead22ce264" providerId="LiveId" clId="{0E987575-189B-48BE-94CC-B274252080F3}" dt="2023-12-19T03:19:33.920" v="2648" actId="1076"/>
          <ac:picMkLst>
            <pc:docMk/>
            <pc:sldMk cId="3308185552" sldId="279"/>
            <ac:picMk id="3" creationId="{116B4E9B-82D0-A6AC-FD31-455A36BA8985}"/>
          </ac:picMkLst>
        </pc:picChg>
      </pc:sldChg>
      <pc:sldChg chg="modSp add mod ord">
        <pc:chgData name="Ana Križman" userId="2946deead22ce264" providerId="LiveId" clId="{0E987575-189B-48BE-94CC-B274252080F3}" dt="2023-12-19T03:17:14.427" v="2634" actId="790"/>
        <pc:sldMkLst>
          <pc:docMk/>
          <pc:sldMk cId="46194338" sldId="280"/>
        </pc:sldMkLst>
        <pc:spChg chg="mod">
          <ac:chgData name="Ana Križman" userId="2946deead22ce264" providerId="LiveId" clId="{0E987575-189B-48BE-94CC-B274252080F3}" dt="2023-12-19T02:40:46.002" v="1707" actId="790"/>
          <ac:spMkLst>
            <pc:docMk/>
            <pc:sldMk cId="46194338" sldId="280"/>
            <ac:spMk id="2" creationId="{00000000-0000-0000-0000-000000000000}"/>
          </ac:spMkLst>
        </pc:spChg>
        <pc:spChg chg="mod">
          <ac:chgData name="Ana Križman" userId="2946deead22ce264" providerId="LiveId" clId="{0E987575-189B-48BE-94CC-B274252080F3}" dt="2023-12-19T03:17:14.427" v="2634" actId="790"/>
          <ac:spMkLst>
            <pc:docMk/>
            <pc:sldMk cId="46194338" sldId="280"/>
            <ac:spMk id="5" creationId="{DCA0AEA1-13BD-BAFD-50EE-BC61EADF0393}"/>
          </ac:spMkLst>
        </pc:spChg>
      </pc:sldChg>
      <pc:sldChg chg="addSp modSp add mod ord modClrScheme chgLayout">
        <pc:chgData name="Ana Križman" userId="2946deead22ce264" providerId="LiveId" clId="{0E987575-189B-48BE-94CC-B274252080F3}" dt="2023-12-19T03:17:05.008" v="2633" actId="790"/>
        <pc:sldMkLst>
          <pc:docMk/>
          <pc:sldMk cId="3720593859" sldId="281"/>
        </pc:sldMkLst>
        <pc:spChg chg="mod">
          <ac:chgData name="Ana Križman" userId="2946deead22ce264" providerId="LiveId" clId="{0E987575-189B-48BE-94CC-B274252080F3}" dt="2023-12-19T02:08:33.901" v="956" actId="26606"/>
          <ac:spMkLst>
            <pc:docMk/>
            <pc:sldMk cId="3720593859" sldId="281"/>
            <ac:spMk id="2" creationId="{00000000-0000-0000-0000-000000000000}"/>
          </ac:spMkLst>
        </pc:spChg>
        <pc:spChg chg="mod ord">
          <ac:chgData name="Ana Križman" userId="2946deead22ce264" providerId="LiveId" clId="{0E987575-189B-48BE-94CC-B274252080F3}" dt="2023-12-19T03:17:05.008" v="2633" actId="790"/>
          <ac:spMkLst>
            <pc:docMk/>
            <pc:sldMk cId="3720593859" sldId="281"/>
            <ac:spMk id="5" creationId="{DCA0AEA1-13BD-BAFD-50EE-BC61EADF0393}"/>
          </ac:spMkLst>
        </pc:spChg>
        <pc:spChg chg="mod ord">
          <ac:chgData name="Ana Križman" userId="2946deead22ce264" providerId="LiveId" clId="{0E987575-189B-48BE-94CC-B274252080F3}" dt="2023-12-19T02:08:33.901" v="956" actId="26606"/>
          <ac:spMkLst>
            <pc:docMk/>
            <pc:sldMk cId="3720593859" sldId="281"/>
            <ac:spMk id="9" creationId="{00000000-0000-0000-0000-000000000000}"/>
          </ac:spMkLst>
        </pc:spChg>
        <pc:spChg chg="mod ord">
          <ac:chgData name="Ana Križman" userId="2946deead22ce264" providerId="LiveId" clId="{0E987575-189B-48BE-94CC-B274252080F3}" dt="2023-12-19T02:08:33.901" v="956" actId="26606"/>
          <ac:spMkLst>
            <pc:docMk/>
            <pc:sldMk cId="3720593859" sldId="281"/>
            <ac:spMk id="10" creationId="{00000000-0000-0000-0000-000000000000}"/>
          </ac:spMkLst>
        </pc:spChg>
        <pc:picChg chg="add mod">
          <ac:chgData name="Ana Križman" userId="2946deead22ce264" providerId="LiveId" clId="{0E987575-189B-48BE-94CC-B274252080F3}" dt="2023-12-19T02:08:40.901" v="959" actId="1076"/>
          <ac:picMkLst>
            <pc:docMk/>
            <pc:sldMk cId="3720593859" sldId="281"/>
            <ac:picMk id="3" creationId="{B926EE5B-8C30-7B50-F87D-079349A09629}"/>
          </ac:picMkLst>
        </pc:picChg>
      </pc:sldChg>
      <pc:sldChg chg="modSp add mod ord">
        <pc:chgData name="Ana Križman" userId="2946deead22ce264" providerId="LiveId" clId="{0E987575-189B-48BE-94CC-B274252080F3}" dt="2023-12-19T03:05:20.788" v="2292" actId="20577"/>
        <pc:sldMkLst>
          <pc:docMk/>
          <pc:sldMk cId="151735600" sldId="282"/>
        </pc:sldMkLst>
        <pc:spChg chg="mod">
          <ac:chgData name="Ana Križman" userId="2946deead22ce264" providerId="LiveId" clId="{0E987575-189B-48BE-94CC-B274252080F3}" dt="2023-12-19T03:05:08.207" v="2291" actId="790"/>
          <ac:spMkLst>
            <pc:docMk/>
            <pc:sldMk cId="151735600" sldId="282"/>
            <ac:spMk id="2" creationId="{00000000-0000-0000-0000-000000000000}"/>
          </ac:spMkLst>
        </pc:spChg>
        <pc:spChg chg="mod">
          <ac:chgData name="Ana Križman" userId="2946deead22ce264" providerId="LiveId" clId="{0E987575-189B-48BE-94CC-B274252080F3}" dt="2023-12-19T03:05:20.788" v="2292" actId="20577"/>
          <ac:spMkLst>
            <pc:docMk/>
            <pc:sldMk cId="151735600" sldId="282"/>
            <ac:spMk id="5" creationId="{DCA0AEA1-13BD-BAFD-50EE-BC61EADF039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35367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3129923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0</a:t>
            </a:fld>
            <a:endParaRPr lang="en-GB" dirty="0"/>
          </a:p>
        </p:txBody>
      </p:sp>
    </p:spTree>
    <p:extLst>
      <p:ext uri="{BB962C8B-B14F-4D97-AF65-F5344CB8AC3E}">
        <p14:creationId xmlns:p14="http://schemas.microsoft.com/office/powerpoint/2010/main" val="14145661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sp>
        <p:nvSpPr>
          <p:cNvPr id="6" name="Rectangle 5"/>
          <p:cNvSpPr/>
          <p:nvPr userDrawn="1"/>
        </p:nvSpPr>
        <p:spPr>
          <a:xfrm>
            <a:off x="4230000" y="6669360"/>
            <a:ext cx="684213"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2" name="Title 1"/>
          <p:cNvSpPr>
            <a:spLocks noGrp="1"/>
          </p:cNvSpPr>
          <p:nvPr>
            <p:ph type="title" hasCustomPrompt="1"/>
          </p:nvPr>
        </p:nvSpPr>
        <p:spPr>
          <a:xfrm>
            <a:off x="4139952" y="1700808"/>
            <a:ext cx="4536504" cy="2016224"/>
          </a:xfrm>
        </p:spPr>
        <p:txBody>
          <a:bodyPr/>
          <a:lstStyle>
            <a:lvl1pPr indent="0">
              <a:defRPr sz="4800">
                <a:solidFill>
                  <a:srgbClr val="FFD624"/>
                </a:solidFill>
              </a:defRPr>
            </a:lvl1pPr>
          </a:lstStyle>
          <a:p>
            <a:r>
              <a:rPr lang="en-GB" dirty="0"/>
              <a:t>Title</a:t>
            </a:r>
          </a:p>
        </p:txBody>
      </p:sp>
      <p:sp>
        <p:nvSpPr>
          <p:cNvPr id="3" name="Content Placeholder 2"/>
          <p:cNvSpPr>
            <a:spLocks noGrp="1"/>
          </p:cNvSpPr>
          <p:nvPr>
            <p:ph idx="1" hasCustomPrompt="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a:t>Subtitle</a:t>
            </a:r>
          </a:p>
        </p:txBody>
      </p:sp>
      <p:sp>
        <p:nvSpPr>
          <p:cNvPr id="7" name="Rectangle 4"/>
          <p:cNvSpPr>
            <a:spLocks noGrp="1" noChangeArrowheads="1"/>
          </p:cNvSpPr>
          <p:nvPr>
            <p:ph type="dt" sz="half" idx="10"/>
          </p:nvPr>
        </p:nvSpPr>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smtClean="0">
                <a:solidFill>
                  <a:schemeClr val="bg1"/>
                </a:solidFill>
              </a:defRPr>
            </a:lvl1pPr>
          </a:lstStyle>
          <a:p>
            <a:pPr>
              <a:defRPr/>
            </a:pPr>
            <a:fld id="{2BB59E6E-B967-488E-B209-8B7FA0D7AF99}" type="slidenum">
              <a:rPr lang="en-GB"/>
              <a:pPr>
                <a:defRPr/>
              </a:pPr>
              <a:t>‹#›</a:t>
            </a:fld>
            <a:endParaRPr lang="en-GB"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29845" y="-22688"/>
            <a:ext cx="1684311" cy="168431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980728"/>
            <a:ext cx="8229600" cy="936625"/>
          </a:xfrm>
        </p:spPr>
        <p:txBody>
          <a:bodyPr/>
          <a:lstStyle/>
          <a:p>
            <a:r>
              <a:rPr lang="en-US" dirty="0"/>
              <a:t>Click to edit Master title style</a:t>
            </a:r>
            <a:endParaRPr lang="en-GB" dirty="0"/>
          </a:p>
        </p:txBody>
      </p:sp>
      <p:sp>
        <p:nvSpPr>
          <p:cNvPr id="5" name="Rectangle 4"/>
          <p:cNvSpPr>
            <a:spLocks noGrp="1" noChangeArrowheads="1"/>
          </p:cNvSpPr>
          <p:nvPr>
            <p:ph type="dt" sz="half" idx="10"/>
          </p:nvPr>
        </p:nvSpPr>
        <p:spPr>
          <a:xfrm>
            <a:off x="6577013" y="116632"/>
            <a:ext cx="2133600" cy="476250"/>
          </a:xfrm>
        </p:spPr>
        <p:txBody>
          <a:bodyPr/>
          <a:lstStyle>
            <a:lvl1pPr>
              <a:defRPr sz="1200"/>
            </a:lvl1pPr>
          </a:lstStyle>
          <a:p>
            <a:pPr>
              <a:defRPr/>
            </a:pPr>
            <a:endParaRPr lang="en-GB" dirty="0"/>
          </a:p>
        </p:txBody>
      </p:sp>
      <p:sp>
        <p:nvSpPr>
          <p:cNvPr id="6" name="Rectangle 5"/>
          <p:cNvSpPr>
            <a:spLocks noGrp="1" noChangeArrowheads="1"/>
          </p:cNvSpPr>
          <p:nvPr>
            <p:ph type="ftr" sz="quarter" idx="11"/>
          </p:nvPr>
        </p:nvSpPr>
        <p:spPr>
          <a:xfrm>
            <a:off x="3194755" y="6297439"/>
            <a:ext cx="2895600" cy="476250"/>
          </a:xfrm>
        </p:spPr>
        <p:txBody>
          <a:bodyPr/>
          <a:lstStyle>
            <a:lvl1pPr>
              <a:defRPr>
                <a:solidFill>
                  <a:schemeClr val="tx1">
                    <a:lumMod val="65000"/>
                    <a:lumOff val="35000"/>
                  </a:schemeClr>
                </a:solidFill>
              </a:defRPr>
            </a:lvl1pPr>
          </a:lstStyle>
          <a:p>
            <a:pPr>
              <a:defRPr/>
            </a:pPr>
            <a:r>
              <a:rPr lang="sl-SI" noProof="0" dirty="0">
                <a:latin typeface="EC Square Sans Pro" charset="0"/>
                <a:ea typeface="EC Square Sans Pro" charset="0"/>
                <a:cs typeface="EC Square Sans Pro" charset="0"/>
              </a:rPr>
              <a:t>Nacionalno Poročilo - Slovenija</a:t>
            </a:r>
            <a:endParaRPr lang="sl-SI" noProof="0" dirty="0"/>
          </a:p>
        </p:txBody>
      </p:sp>
      <p:sp>
        <p:nvSpPr>
          <p:cNvPr id="7" name="Rectangle 6"/>
          <p:cNvSpPr>
            <a:spLocks noGrp="1" noChangeArrowheads="1"/>
          </p:cNvSpPr>
          <p:nvPr>
            <p:ph type="sldNum" sz="quarter" idx="12"/>
          </p:nvPr>
        </p:nvSpPr>
        <p:spPr>
          <a:xfrm>
            <a:off x="467544" y="6297439"/>
            <a:ext cx="2133600" cy="476250"/>
          </a:xfrm>
        </p:spPr>
        <p:txBody>
          <a:bodyPr/>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37EC8A20-BA03-4FF7-8742-03D8AD4CA4F4}" type="slidenum">
              <a:rPr lang="en-GB" smtClean="0"/>
              <a:pPr>
                <a:defRPr/>
              </a:pPr>
              <a:t>‹#›</a:t>
            </a:fld>
            <a:endParaRPr lang="en-GB" dirty="0"/>
          </a:p>
        </p:txBody>
      </p:sp>
      <p:sp>
        <p:nvSpPr>
          <p:cNvPr id="9" name="Content Placeholder 2"/>
          <p:cNvSpPr>
            <a:spLocks noGrp="1"/>
          </p:cNvSpPr>
          <p:nvPr>
            <p:ph idx="1"/>
          </p:nvPr>
        </p:nvSpPr>
        <p:spPr>
          <a:xfrm>
            <a:off x="457200" y="2276872"/>
            <a:ext cx="8229600" cy="3633788"/>
          </a:xfrm>
        </p:spPr>
        <p:txBody>
          <a:bodyPr/>
          <a:lstStyle>
            <a:lvl1pPr marL="342900" indent="-342900">
              <a:buClr>
                <a:srgbClr val="0F5494"/>
              </a:buClr>
              <a:buFont typeface="Arial" pitchFamily="34" charset="0"/>
              <a:buChar char="•"/>
              <a:defRPr/>
            </a:lvl1pPr>
            <a:lvl2pPr>
              <a:buClr>
                <a:srgbClr val="0F5494"/>
              </a:buClr>
              <a:defRPr/>
            </a:lvl2p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4786" y="6179689"/>
            <a:ext cx="1922014" cy="594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a:t>Et dolor fragum</a:t>
            </a:r>
            <a:endParaRPr lang="en-GB" dirty="0"/>
          </a:p>
          <a:p>
            <a:pPr lvl="1"/>
            <a:r>
              <a:rPr lang="en-GB" dirty="0"/>
              <a:t>Et </a:t>
            </a:r>
            <a:r>
              <a:rPr lang="en-GB" dirty="0" err="1"/>
              <a:t>dolor</a:t>
            </a:r>
            <a:r>
              <a:rPr lang="en-GB" dirty="0"/>
              <a:t> </a:t>
            </a:r>
            <a:r>
              <a:rPr lang="en-GB" dirty="0" err="1"/>
              <a:t>fragum</a:t>
            </a:r>
            <a:endParaRPr lang="en-GB" dirty="0"/>
          </a:p>
          <a:p>
            <a:pPr lvl="2"/>
            <a:r>
              <a:rPr lang="en-GB" dirty="0"/>
              <a:t>- Et </a:t>
            </a:r>
            <a:r>
              <a:rPr lang="en-GB" dirty="0" err="1"/>
              <a:t>dolor</a:t>
            </a:r>
            <a:r>
              <a:rPr lang="en-GB" dirty="0"/>
              <a:t> </a:t>
            </a:r>
            <a:r>
              <a:rPr lang="en-GB" dirty="0" err="1"/>
              <a:t>fragum</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lumMod val="65000"/>
                    <a:lumOff val="35000"/>
                  </a:schemeClr>
                </a:solidFill>
                <a:latin typeface="+mj-lt"/>
                <a:ea typeface="+mn-ea"/>
                <a:cs typeface="+mn-cs"/>
              </a:defRPr>
            </a:lvl1pPr>
          </a:lstStyle>
          <a:p>
            <a:pPr>
              <a:defRPr/>
            </a:pPr>
            <a:r>
              <a:rPr lang="fr-BE">
                <a:latin typeface="EC Square Sans Pro" charset="0"/>
                <a:ea typeface="EC Square Sans Pro" charset="0"/>
                <a:cs typeface="EC Square Sans Pro" charset="0"/>
              </a:rPr>
              <a:t>Nationaler Bericht - Österreich</a:t>
            </a:r>
          </a:p>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53" r:id="rId1"/>
    <p:sldLayoutId id="2147483752"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1700808"/>
            <a:ext cx="5760640" cy="2016224"/>
          </a:xfrm>
        </p:spPr>
        <p:txBody>
          <a:bodyPr/>
          <a:lstStyle/>
          <a:p>
            <a:r>
              <a:rPr lang="sl-SI" sz="2400" dirty="0">
                <a:latin typeface="EC Square Sans Pro" charset="0"/>
                <a:ea typeface="EC Square Sans Pro" charset="0"/>
                <a:cs typeface="EC Square Sans Pro" charset="0"/>
              </a:rPr>
              <a:t>Standardni Eurobarometer </a:t>
            </a:r>
            <a:r>
              <a:rPr lang="en-GB" sz="2400" dirty="0">
                <a:latin typeface="EC Square Sans Pro" charset="0"/>
                <a:ea typeface="EC Square Sans Pro" charset="0"/>
                <a:cs typeface="EC Square Sans Pro" charset="0"/>
              </a:rPr>
              <a:t>100</a:t>
            </a:r>
            <a:br>
              <a:rPr lang="sl-SI" sz="2400" dirty="0">
                <a:latin typeface="EC Square Sans Pro" charset="0"/>
                <a:ea typeface="EC Square Sans Pro" charset="0"/>
                <a:cs typeface="EC Square Sans Pro" charset="0"/>
              </a:rPr>
            </a:br>
            <a:r>
              <a:rPr lang="sl-SI" sz="2400" dirty="0">
                <a:latin typeface="EC Square Sans Pro" charset="0"/>
                <a:ea typeface="EC Square Sans Pro" charset="0"/>
                <a:cs typeface="EC Square Sans Pro" charset="0"/>
              </a:rPr>
              <a:t> </a:t>
            </a:r>
            <a:br>
              <a:rPr lang="sl-SI" sz="2400" dirty="0">
                <a:latin typeface="EC Square Sans Pro" charset="0"/>
                <a:ea typeface="EC Square Sans Pro" charset="0"/>
                <a:cs typeface="EC Square Sans Pro" charset="0"/>
              </a:rPr>
            </a:br>
            <a:r>
              <a:rPr lang="sl-SI" sz="2400" dirty="0">
                <a:latin typeface="EC Square Sans Pro" charset="0"/>
                <a:ea typeface="EC Square Sans Pro" charset="0"/>
                <a:cs typeface="EC Square Sans Pro" charset="0"/>
              </a:rPr>
              <a:t>JAVNO MNENJE V EVROPSKI </a:t>
            </a:r>
            <a:br>
              <a:rPr lang="sl-SI" sz="2400" dirty="0">
                <a:latin typeface="EC Square Sans Pro" charset="0"/>
                <a:ea typeface="EC Square Sans Pro" charset="0"/>
                <a:cs typeface="EC Square Sans Pro" charset="0"/>
              </a:rPr>
            </a:br>
            <a:r>
              <a:rPr lang="sl-SI" sz="2400" dirty="0">
                <a:latin typeface="EC Square Sans Pro" charset="0"/>
                <a:ea typeface="EC Square Sans Pro" charset="0"/>
                <a:cs typeface="EC Square Sans Pro" charset="0"/>
              </a:rPr>
              <a:t>UNIJI</a:t>
            </a:r>
            <a:br>
              <a:rPr lang="sl-SI" sz="2400" dirty="0">
                <a:latin typeface="EC Square Sans Pro" charset="0"/>
                <a:ea typeface="EC Square Sans Pro" charset="0"/>
                <a:cs typeface="EC Square Sans Pro" charset="0"/>
              </a:rPr>
            </a:br>
            <a:br>
              <a:rPr lang="sl-SI" sz="2400" dirty="0">
                <a:latin typeface="EC Square Sans Pro" charset="0"/>
                <a:ea typeface="EC Square Sans Pro" charset="0"/>
                <a:cs typeface="EC Square Sans Pro" charset="0"/>
              </a:rPr>
            </a:br>
            <a:r>
              <a:rPr lang="en-GB" sz="2400" dirty="0" err="1">
                <a:latin typeface="EC Square Sans Pro" charset="0"/>
                <a:ea typeface="EC Square Sans Pro" charset="0"/>
                <a:cs typeface="EC Square Sans Pro" charset="0"/>
              </a:rPr>
              <a:t>Jesen</a:t>
            </a:r>
            <a:r>
              <a:rPr lang="en-GB" sz="2400">
                <a:latin typeface="EC Square Sans Pro" charset="0"/>
                <a:ea typeface="EC Square Sans Pro" charset="0"/>
                <a:cs typeface="EC Square Sans Pro" charset="0"/>
              </a:rPr>
              <a:t> 2023</a:t>
            </a:r>
            <a:endParaRPr lang="sl-SI" sz="2400" dirty="0">
              <a:latin typeface="EC Square Sans Pro" charset="0"/>
              <a:ea typeface="EC Square Sans Pro" charset="0"/>
              <a:cs typeface="EC Square Sans Pro" charset="0"/>
            </a:endParaRPr>
          </a:p>
        </p:txBody>
      </p:sp>
      <p:sp>
        <p:nvSpPr>
          <p:cNvPr id="3" name="Content Placeholder 2"/>
          <p:cNvSpPr>
            <a:spLocks noGrp="1"/>
          </p:cNvSpPr>
          <p:nvPr>
            <p:ph idx="1"/>
          </p:nvPr>
        </p:nvSpPr>
        <p:spPr>
          <a:xfrm>
            <a:off x="467544" y="4293096"/>
            <a:ext cx="5688632" cy="936104"/>
          </a:xfrm>
        </p:spPr>
        <p:txBody>
          <a:bodyPr anchor="t"/>
          <a:lstStyle/>
          <a:p>
            <a:r>
              <a:rPr lang="sl-SI" sz="4000" b="0" dirty="0">
                <a:latin typeface="EC Square Sans Pro" charset="0"/>
                <a:ea typeface="EC Square Sans Pro" charset="0"/>
                <a:cs typeface="EC Square Sans Pro" charset="0"/>
              </a:rPr>
              <a:t>NACIONALNO POROČILO</a:t>
            </a:r>
          </a:p>
        </p:txBody>
      </p:sp>
      <p:sp>
        <p:nvSpPr>
          <p:cNvPr id="4" name="Content Placeholder 2"/>
          <p:cNvSpPr txBox="1">
            <a:spLocks/>
          </p:cNvSpPr>
          <p:nvPr/>
        </p:nvSpPr>
        <p:spPr bwMode="auto">
          <a:xfrm>
            <a:off x="2915816" y="5085184"/>
            <a:ext cx="5688632" cy="9361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bg1"/>
              </a:buClr>
              <a:buNone/>
              <a:defRPr sz="3000" b="1" i="0">
                <a:solidFill>
                  <a:schemeClr val="bg1"/>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228600" indent="-228600" algn="l" rtl="0" eaLnBrk="0" fontAlgn="base" hangingPunct="0">
              <a:spcBef>
                <a:spcPct val="20000"/>
              </a:spcBef>
              <a:spcAft>
                <a:spcPct val="0"/>
              </a:spcAft>
              <a:defRPr sz="3000" b="1">
                <a:solidFill>
                  <a:schemeClr val="bg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r"/>
            <a:r>
              <a:rPr lang="sl-SI" sz="4000" b="0" dirty="0">
                <a:solidFill>
                  <a:srgbClr val="FFD624"/>
                </a:solidFill>
                <a:latin typeface="EC Square Sans Pro" charset="0"/>
                <a:ea typeface="EC Square Sans Pro" charset="0"/>
                <a:cs typeface="EC Square Sans Pro" charset="0"/>
              </a:rPr>
              <a:t>SLOVENIJA</a:t>
            </a:r>
          </a:p>
        </p:txBody>
      </p:sp>
      <p:sp>
        <p:nvSpPr>
          <p:cNvPr id="5" name="Rectangle 6"/>
          <p:cNvSpPr txBox="1">
            <a:spLocks noChangeArrowheads="1"/>
          </p:cNvSpPr>
          <p:nvPr/>
        </p:nvSpPr>
        <p:spPr bwMode="auto">
          <a:xfrm>
            <a:off x="1151620" y="5984602"/>
            <a:ext cx="6840760" cy="684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bg1"/>
              </a:buClr>
              <a:buNone/>
              <a:defRPr sz="3000" b="1" i="0">
                <a:solidFill>
                  <a:schemeClr val="bg1"/>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228600" indent="-228600" algn="l" rtl="0" eaLnBrk="0" fontAlgn="base" hangingPunct="0">
              <a:spcBef>
                <a:spcPct val="20000"/>
              </a:spcBef>
              <a:spcAft>
                <a:spcPct val="0"/>
              </a:spcAft>
              <a:defRPr sz="3000" b="1">
                <a:solidFill>
                  <a:schemeClr val="bg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ctr"/>
            <a:r>
              <a:rPr lang="sl-SI" sz="1200" kern="0" dirty="0">
                <a:latin typeface="EC Square Sans Pro" charset="0"/>
                <a:ea typeface="EC Square Sans Pro" charset="0"/>
                <a:cs typeface="EC Square Sans Pro" charset="0"/>
              </a:rPr>
              <a:t>Predstavništvo Evropske komisije v Sloveniji</a:t>
            </a:r>
          </a:p>
          <a:p>
            <a:pPr algn="ctr"/>
            <a:r>
              <a:rPr lang="sl-SI" sz="1200" kern="0" dirty="0">
                <a:latin typeface="EC Square Sans Pro" charset="0"/>
                <a:ea typeface="EC Square Sans Pro" charset="0"/>
                <a:cs typeface="EC Square Sans Pro" charset="0"/>
              </a:rPr>
              <a:t> Standardni Eurobarometer </a:t>
            </a:r>
            <a:r>
              <a:rPr lang="en-GB" sz="1200" kern="0" dirty="0">
                <a:latin typeface="EC Square Sans Pro" charset="0"/>
                <a:ea typeface="EC Square Sans Pro" charset="0"/>
                <a:cs typeface="EC Square Sans Pro" charset="0"/>
              </a:rPr>
              <a:t>100</a:t>
            </a:r>
            <a:r>
              <a:rPr lang="sl-SI" sz="1200" kern="0" dirty="0">
                <a:latin typeface="EC Square Sans Pro" charset="0"/>
                <a:ea typeface="EC Square Sans Pro" charset="0"/>
                <a:cs typeface="EC Square Sans Pro" charset="0"/>
              </a:rPr>
              <a:t> – </a:t>
            </a:r>
            <a:r>
              <a:rPr lang="en-GB" sz="1200" kern="0" dirty="0" err="1">
                <a:latin typeface="EC Square Sans Pro" charset="0"/>
                <a:ea typeface="EC Square Sans Pro" charset="0"/>
                <a:cs typeface="EC Square Sans Pro" charset="0"/>
              </a:rPr>
              <a:t>Jesen</a:t>
            </a:r>
            <a:r>
              <a:rPr lang="sl-SI" sz="1200" kern="0" dirty="0">
                <a:latin typeface="EC Square Sans Pro" charset="0"/>
                <a:ea typeface="EC Square Sans Pro" charset="0"/>
                <a:cs typeface="EC Square Sans Pro" charset="0"/>
              </a:rPr>
              <a:t> 20</a:t>
            </a:r>
            <a:r>
              <a:rPr lang="en-GB" sz="1200" kern="0" dirty="0">
                <a:latin typeface="EC Square Sans Pro" charset="0"/>
                <a:ea typeface="EC Square Sans Pro" charset="0"/>
                <a:cs typeface="EC Square Sans Pro" charset="0"/>
              </a:rPr>
              <a:t>23</a:t>
            </a:r>
            <a:r>
              <a:rPr lang="sl-SI" sz="1200" kern="0" dirty="0">
                <a:latin typeface="EC Square Sans Pro" charset="0"/>
                <a:ea typeface="EC Square Sans Pro" charset="0"/>
                <a:cs typeface="EC Square Sans Pro" charset="0"/>
              </a:rPr>
              <a:t> – </a:t>
            </a:r>
            <a:r>
              <a:rPr lang="en-GB" sz="1200" kern="0" dirty="0" err="1">
                <a:latin typeface="EC Square Sans Pro" charset="0"/>
                <a:ea typeface="EC Square Sans Pro" charset="0"/>
                <a:cs typeface="EC Square Sans Pro" charset="0"/>
              </a:rPr>
              <a:t>Verian</a:t>
            </a:r>
            <a:endParaRPr lang="sl-SI" sz="1200" kern="0" dirty="0">
              <a:latin typeface="EC Square Sans Pro" charset="0"/>
              <a:ea typeface="EC Square Sans Pro" charset="0"/>
              <a:cs typeface="EC Square Sans Pro"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7643" y="5229200"/>
            <a:ext cx="612000" cy="4191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pPr marL="678815">
              <a:lnSpc>
                <a:spcPct val="107000"/>
              </a:lnSpc>
              <a:spcAft>
                <a:spcPts val="800"/>
              </a:spcAft>
            </a:pPr>
            <a:r>
              <a:rPr lang="sl-SI" sz="1800" b="0" dirty="0">
                <a:solidFill>
                  <a:srgbClr val="004494"/>
                </a:solidFill>
                <a:effectLst/>
                <a:latin typeface="EC Square Sans Pro Extra Black" panose="020B0506040000020004" pitchFamily="34" charset="0"/>
                <a:ea typeface="Times New Roman" panose="02020603050405020304" pitchFamily="18" charset="0"/>
                <a:cs typeface="Arial" panose="020B0604020202020204" pitchFamily="34" charset="0"/>
              </a:rPr>
              <a:t>Izzivi za EU in Slovenijo</a:t>
            </a:r>
            <a:br>
              <a:rPr lang="sl-SI" sz="1800" b="1" dirty="0">
                <a:solidFill>
                  <a:srgbClr val="2F5496"/>
                </a:solidFill>
                <a:effectLst/>
                <a:latin typeface="EC Square Sans Cond Pro" panose="020B0506040000020004" pitchFamily="34" charset="0"/>
                <a:ea typeface="Times New Roman" panose="02020603050405020304" pitchFamily="18" charset="0"/>
                <a:cs typeface="Times New Roman" panose="02020603050405020304" pitchFamily="18" charset="0"/>
              </a:rPr>
            </a:br>
            <a:r>
              <a:rPr lang="sl-SI" sz="1600" b="0" dirty="0">
                <a:solidFill>
                  <a:srgbClr val="2F5496"/>
                </a:solidFill>
                <a:latin typeface="EC Square Sans Cond Pro" panose="020B0506040000020004" pitchFamily="34" charset="0"/>
                <a:cs typeface="Arial" panose="020B0604020202020204" pitchFamily="34" charset="0"/>
              </a:rPr>
              <a:t>Dve najpomembnejši zadevi za EU</a:t>
            </a: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9</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4645761" y="1180137"/>
            <a:ext cx="4109211" cy="33546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300" b="0" i="0" noProof="1">
                <a:latin typeface="EC Square Sans Cond Pro" panose="020B0506040000020004" pitchFamily="34" charset="0"/>
                <a:ea typeface="Calibri" panose="020F0502020204030204" pitchFamily="34" charset="0"/>
                <a:cs typeface="Calibri" panose="020F0502020204030204" pitchFamily="34" charset="0"/>
              </a:rPr>
              <a:t>Državljani Evropske unije v jeseni 2023 kot glavne izzive EU v večji meri prepoznavajo situacije oz. izzive izven meja ali na mejah EU, kakor pa notranje zadeve Evropske unije ali posameznih članic.</a:t>
            </a:r>
          </a:p>
          <a:p>
            <a:endParaRPr lang="en-GB" sz="1300" b="0" i="0" noProof="1">
              <a:latin typeface="EC Square Sans Cond Pro" panose="020B0506040000020004" pitchFamily="34" charset="0"/>
              <a:ea typeface="Calibri" panose="020F0502020204030204" pitchFamily="34" charset="0"/>
              <a:cs typeface="Calibri" panose="020F0502020204030204" pitchFamily="34" charset="0"/>
            </a:endParaRPr>
          </a:p>
          <a:p>
            <a:r>
              <a:rPr lang="en-GB" sz="1300" b="0" i="0" noProof="1">
                <a:latin typeface="EC Square Sans Cond Pro" panose="020B0506040000020004" pitchFamily="34" charset="0"/>
                <a:ea typeface="Calibri" panose="020F0502020204030204" pitchFamily="34" charset="0"/>
                <a:cs typeface="Calibri" panose="020F0502020204030204" pitchFamily="34" charset="0"/>
              </a:rPr>
              <a:t>Rusko-ukrajinska vojna je ta v očeh Slovencev prepoznana kot največji izziv za EU ta hip (36 %). Na drugem mestu je po mnenju Slovencev priseljevanje (33 %, +11 o.t.), na tretjem pa mednarodne razmere (20 %, nespremenjeno od pomladi 2023). Od pomladi (EB99) upada pomen odgovorov naraščanje cen / inflacija oz. življenjski stroški (16 %, -11 o.t.) ter zagotavljanje oskrbe z energijo (12 %, -11 o.t.), nekoliko pa je porasla zaskrbljenost nad terorizmom (15 %, +9 o.t.).</a:t>
            </a:r>
          </a:p>
          <a:p>
            <a:r>
              <a:rPr lang="en-GB" sz="1300" b="0" i="0" noProof="1">
                <a:latin typeface="EC Square Sans Cond Pro" panose="020B0506040000020004" pitchFamily="34" charset="0"/>
                <a:ea typeface="Calibri" panose="020F0502020204030204" pitchFamily="34" charset="0"/>
                <a:cs typeface="Calibri" panose="020F0502020204030204" pitchFamily="34" charset="0"/>
              </a:rPr>
              <a:t>Evropejci v povprečju vidijo na prvih mestih enake izzive: v enaki meri sta kot najpomembnejši izziv prepoznana vojna v Ukrajini (28 %) ter priseljevanje (28 %, +4 o.t.). </a:t>
            </a:r>
          </a:p>
          <a:p>
            <a:endParaRPr lang="en-GB" sz="1300" b="0" noProof="1">
              <a:latin typeface="Calibri" panose="020F0502020204030204" pitchFamily="34" charset="0"/>
              <a:ea typeface="Calibri" panose="020F0502020204030204" pitchFamily="34" charset="0"/>
              <a:cs typeface="Calibri" panose="020F0502020204030204" pitchFamily="34" charset="0"/>
            </a:endParaRPr>
          </a:p>
          <a:p>
            <a:endParaRPr lang="en-GB" sz="1400" noProof="1">
              <a:effectLst/>
              <a:latin typeface="EC Square Sans Pro"/>
              <a:ea typeface="Times New Roman" panose="02020603050405020304" pitchFamily="18" charset="0"/>
              <a:cs typeface="Arial" panose="020B0604020202020204" pitchFamily="34" charset="0"/>
            </a:endParaRPr>
          </a:p>
          <a:p>
            <a:endParaRPr lang="en-GB" sz="1400" b="0" noProof="1">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descr="A graph with different colored bars&#10;&#10;Description automatically generated with medium confidence">
            <a:extLst>
              <a:ext uri="{FF2B5EF4-FFF2-40B4-BE49-F238E27FC236}">
                <a16:creationId xmlns:a16="http://schemas.microsoft.com/office/drawing/2014/main" id="{47C734C5-94C2-1F56-6FFE-B2433C2CF0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157" y="836712"/>
            <a:ext cx="4507974" cy="4362801"/>
          </a:xfrm>
          <a:prstGeom prst="rect">
            <a:avLst/>
          </a:prstGeom>
        </p:spPr>
      </p:pic>
    </p:spTree>
    <p:extLst>
      <p:ext uri="{BB962C8B-B14F-4D97-AF65-F5344CB8AC3E}">
        <p14:creationId xmlns:p14="http://schemas.microsoft.com/office/powerpoint/2010/main" val="1363017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pPr marL="678815">
              <a:lnSpc>
                <a:spcPct val="107000"/>
              </a:lnSpc>
              <a:spcAft>
                <a:spcPts val="800"/>
              </a:spcAft>
            </a:pPr>
            <a:r>
              <a:rPr lang="en-GB" sz="1800" b="0" noProof="1">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t>Izzivi EU</a:t>
            </a:r>
            <a:br>
              <a:rPr lang="en-GB" sz="1800" b="0" noProof="1">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br>
            <a:r>
              <a:rPr lang="en-GB" sz="1600" b="0" noProof="1">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Zaznava in podpora reševanju izzivov EU</a:t>
            </a:r>
            <a:br>
              <a:rPr lang="en-GB" sz="1800" noProof="1">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br>
            <a:endParaRPr lang="en-GB" sz="1800" b="1" noProof="1">
              <a:solidFill>
                <a:srgbClr val="2F5496"/>
              </a:solidFill>
              <a:effectLst/>
              <a:latin typeface="EC Square Sans Cond Pro" panose="020B0506040000020004" pitchFamily="34" charset="0"/>
              <a:ea typeface="Times New Roman" panose="02020603050405020304" pitchFamily="18" charset="0"/>
              <a:cs typeface="Times New Roman" panose="02020603050405020304" pitchFamily="18"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10</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312842" y="692696"/>
            <a:ext cx="8229600" cy="54726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just">
              <a:lnSpc>
                <a:spcPct val="115000"/>
              </a:lnSpc>
              <a:spcBef>
                <a:spcPts val="1000"/>
              </a:spcBef>
              <a:spcAft>
                <a:spcPts val="400"/>
              </a:spcAft>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Slovenci so v nekoliko manjši meri kakor drugi državljani Unije zadovoljni z </a:t>
            </a:r>
            <a:r>
              <a:rPr lang="en-GB" sz="1400" i="0" noProof="1">
                <a:latin typeface="EC Square Sans Cond Pro" panose="020B0506040000020004" pitchFamily="34" charset="0"/>
                <a:ea typeface="Calibri" panose="020F0502020204030204" pitchFamily="34" charset="0"/>
                <a:cs typeface="Calibri" panose="020F0502020204030204" pitchFamily="34" charset="0"/>
              </a:rPr>
              <a:t>odzivom oblasti na rusko invazijo na Ukrajino:</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 </a:t>
            </a:r>
            <a:r>
              <a:rPr lang="en-GB" sz="1400" i="0" noProof="1">
                <a:latin typeface="EC Square Sans Cond Pro" panose="020B0506040000020004" pitchFamily="34" charset="0"/>
                <a:ea typeface="Calibri" panose="020F0502020204030204" pitchFamily="34" charset="0"/>
                <a:cs typeface="Calibri" panose="020F0502020204030204" pitchFamily="34" charset="0"/>
              </a:rPr>
              <a:t>z odzivom slovenske vlade </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je zadovoljna manj kot polovica vprašanih (44 % zadovoljnih, -2 o.t.).; medtem ko je večji del nezadovoljnih (53 %). Državljani EU27 so v večji meri zadovoljni z odzivom svoje vlade (54 % zadovoljnih, 41 % nezadovoljnih). Z </a:t>
            </a:r>
            <a:r>
              <a:rPr lang="en-GB" sz="1400" i="0" noProof="1">
                <a:latin typeface="EC Square Sans Cond Pro" panose="020B0506040000020004" pitchFamily="34" charset="0"/>
                <a:ea typeface="Calibri" panose="020F0502020204030204" pitchFamily="34" charset="0"/>
                <a:cs typeface="Calibri" panose="020F0502020204030204" pitchFamily="34" charset="0"/>
              </a:rPr>
              <a:t>odzivom na ravni EU </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je zadovoljnih 45 % Slovencev, 52 % je nezadovoljnih. Med Evropejci je z odzivom EU na rusko invazijo v Ukrajini v povprečju zadovoljnih 57 % vprašanih, 37 % pa ne. </a:t>
            </a:r>
          </a:p>
          <a:p>
            <a:pPr algn="just">
              <a:lnSpc>
                <a:spcPct val="115000"/>
              </a:lnSpc>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Med posameznimi ukrepi so Slovenci veliko bolj naklonjeni </a:t>
            </a:r>
            <a:r>
              <a:rPr lang="en-GB" sz="1400" i="0" noProof="1">
                <a:latin typeface="EC Square Sans Cond Pro" panose="020B0506040000020004" pitchFamily="34" charset="0"/>
                <a:ea typeface="Calibri" panose="020F0502020204030204" pitchFamily="34" charset="0"/>
                <a:cs typeface="Calibri" panose="020F0502020204030204" pitchFamily="34" charset="0"/>
              </a:rPr>
              <a:t>humanitarnim ukrepom</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 kot so zagotavljanje humanitarne pomoči in sprejemanje ljudi, ki se umikajo pred konfliktom, v manjši meri so naklonjeni financiranju oboroževanja.</a:t>
            </a:r>
          </a:p>
          <a:p>
            <a:pPr algn="just">
              <a:lnSpc>
                <a:spcPct val="115000"/>
              </a:lnSpc>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Slovenci v manjši meri kakor državljani EU27 menijo, da ima rusko-ukrajinski konflikt </a:t>
            </a:r>
            <a:r>
              <a:rPr lang="en-GB" sz="1400" i="0" noProof="1">
                <a:latin typeface="EC Square Sans Cond Pro" panose="020B0506040000020004" pitchFamily="34" charset="0"/>
                <a:ea typeface="Calibri" panose="020F0502020204030204" pitchFamily="34" charset="0"/>
                <a:cs typeface="Calibri" panose="020F0502020204030204" pitchFamily="34" charset="0"/>
              </a:rPr>
              <a:t>finančne posledice </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bodisi zanje osebno (51 %)  ali za nacionalno gospodarstvo (79 % v Sloveniji). </a:t>
            </a:r>
          </a:p>
          <a:p>
            <a:pPr algn="just">
              <a:lnSpc>
                <a:spcPct val="115000"/>
              </a:lnSpc>
              <a:spcBef>
                <a:spcPts val="1000"/>
              </a:spcBef>
              <a:spcAft>
                <a:spcPts val="400"/>
              </a:spcAft>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Vprašani menijo, da je potrebno prilagoditi energetsko politiko in delovanje EU: da mora EU čimprej zmanjšati svojo odvisnost od ruskih virov energije (77 % Slovencev, 81 % Evropejcev) in da bi EU morala znatno vlagati v obnovljive vire energije, kot sta vetrna in sončna energija (89 % Slovencev, 83 % Evropejcev). Hkrati so vprašani v veliki večini naklonjeni skupnemu nakupu energije držav članic EU od drugih držav z namenom doseči boljšo ceno: strinja se 87 % Slovencev ter 80 % Evropejcev.</a:t>
            </a:r>
          </a:p>
          <a:p>
            <a:pPr algn="just">
              <a:lnSpc>
                <a:spcPct val="115000"/>
              </a:lnSpc>
              <a:spcBef>
                <a:spcPts val="1000"/>
              </a:spcBef>
              <a:spcAft>
                <a:spcPts val="400"/>
              </a:spcAft>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Večina državljanov EU se strinja, da ima Evropska unija dovolj moči in orodij, da lahko brani gospodarske interese Evrope v svetovnem gospodarstvu. To mnenje deli skoraj dve tretjini Slovencev (64 %, -2 o.t.), na ravni EU27 pa še nekoliko več, 69 % Evropejcev. Visoka je naklonjenost povezovanju EU in sklepanju partnerstev z državami izven EU za vlaganje v trajnostno infrastrukturo in povezovanje ljudi ter držav po svetu (77 % Slovencev, 76 % Evropejcev). Sveženj ukrepov za okrevanje NextGenerationEU Slovenci v večji meri smatrajo za učinkovitega (47 %, +1 o.t.) kakor nasprotno (41 %). </a:t>
            </a:r>
          </a:p>
          <a:p>
            <a:pPr algn="just">
              <a:lnSpc>
                <a:spcPct val="115000"/>
              </a:lnSpc>
              <a:spcBef>
                <a:spcPts val="1000"/>
              </a:spcBef>
              <a:spcAft>
                <a:spcPts val="400"/>
              </a:spcAft>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spcBef>
                <a:spcPts val="1000"/>
              </a:spcBef>
              <a:spcAft>
                <a:spcPts val="400"/>
              </a:spcAft>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800" b="0" kern="0" noProof="1">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735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08" y="548680"/>
            <a:ext cx="8229600" cy="433150"/>
          </a:xfrm>
        </p:spPr>
        <p:txBody>
          <a:bodyPr/>
          <a:lstStyle/>
          <a:p>
            <a:r>
              <a:rPr lang="en-GB" sz="1800" b="0" noProof="1">
                <a:solidFill>
                  <a:srgbClr val="2F5496"/>
                </a:solidFill>
                <a:latin typeface="EC Square Sans Pro Extra Black" panose="020B0506040000020004" pitchFamily="34" charset="0"/>
                <a:cs typeface="Arial" panose="020B0604020202020204" pitchFamily="34" charset="0"/>
              </a:rPr>
              <a:t> Informiranost o EU in raba medijev</a:t>
            </a:r>
            <a:endParaRPr lang="en-GB" sz="2000" i="1" noProof="1">
              <a:latin typeface="EC Square Sans Pro" charset="0"/>
              <a:ea typeface="EC Square Sans Pro" charset="0"/>
              <a:cs typeface="EC Square Sans Pro" charset="0"/>
            </a:endParaRPr>
          </a:p>
        </p:txBody>
      </p:sp>
      <p:sp>
        <p:nvSpPr>
          <p:cNvPr id="8" name="Content Placeholder 7"/>
          <p:cNvSpPr>
            <a:spLocks noGrp="1"/>
          </p:cNvSpPr>
          <p:nvPr>
            <p:ph idx="1"/>
          </p:nvPr>
        </p:nvSpPr>
        <p:spPr>
          <a:xfrm>
            <a:off x="611560" y="1268760"/>
            <a:ext cx="7586098" cy="712299"/>
          </a:xfrm>
        </p:spPr>
        <p:txBody>
          <a:bodyPr/>
          <a:lstStyle/>
          <a:p>
            <a:pPr algn="just">
              <a:lnSpc>
                <a:spcPct val="110000"/>
              </a:lnSpc>
              <a:spcAft>
                <a:spcPts val="600"/>
              </a:spcAft>
            </a:pPr>
            <a:r>
              <a:rPr lang="en-GB" sz="1300" i="0" kern="1200" noProof="1">
                <a:latin typeface="EC Square Sans Cond Pro" panose="020B0506040000020004" pitchFamily="34" charset="0"/>
                <a:ea typeface="Calibri" panose="020F0502020204030204" pitchFamily="34" charset="0"/>
                <a:cs typeface="Calibri" panose="020F0502020204030204" pitchFamily="34" charset="0"/>
              </a:rPr>
              <a:t>Odgovori Slovencev soskoraj popolnoma deljeni ob vprašanju obveščenosti o evropskih vprašanjih: 49 %  Slovencev meni, da so dobro obveščeni o evropskih vprašanjih, 51 % jih meni, da so slabo obveščeni.</a:t>
            </a:r>
          </a:p>
          <a:p>
            <a:pPr algn="just">
              <a:lnSpc>
                <a:spcPct val="110000"/>
              </a:lnSpc>
              <a:spcAft>
                <a:spcPts val="600"/>
              </a:spcAft>
            </a:pPr>
            <a:r>
              <a:rPr lang="en-GB" sz="1300" i="0" kern="1200" noProof="1">
                <a:latin typeface="EC Square Sans Cond Pro" panose="020B0506040000020004" pitchFamily="34" charset="0"/>
                <a:ea typeface="Calibri" panose="020F0502020204030204" pitchFamily="34" charset="0"/>
                <a:cs typeface="Calibri" panose="020F0502020204030204" pitchFamily="34" charset="0"/>
              </a:rPr>
              <a:t>Glavni vir informiranja o evropskih političnih vprašanjih za večino vprašanih ostaja televizija oz. njeni programi z novicami, ki so glavni vir informacij za 50 % Slovencev in 53 % Evropejcev.  Na drugem mestu v Sloveniji je radio (46 %, na ravni EU27  34 %). Na tretjem mestu tako za Slovence kot v EU so informativne spletne strani (spletnih časopisov, revij), (44 % med Slovenci, 40 % Evropejci). Po spletu, natančneje preko spletnih družabnih omrežij, se informira 32 % Slovencev in 30 % Evropejcev, sledijo pa še tiskani mediji, ki jih  uporablja le še petina Slovencev (20 %) in dobra četrtina Evropejcev (26 %).</a:t>
            </a:r>
          </a:p>
          <a:p>
            <a:pPr algn="just">
              <a:lnSpc>
                <a:spcPct val="110000"/>
              </a:lnSpc>
              <a:spcAft>
                <a:spcPts val="600"/>
              </a:spcAft>
            </a:pPr>
            <a:r>
              <a:rPr lang="en-GB" sz="1300" i="0" kern="1200" noProof="1">
                <a:latin typeface="EC Square Sans Cond Pro" panose="020B0506040000020004" pitchFamily="34" charset="0"/>
                <a:ea typeface="Calibri" panose="020F0502020204030204" pitchFamily="34" charset="0"/>
                <a:cs typeface="Calibri" panose="020F0502020204030204" pitchFamily="34" charset="0"/>
              </a:rPr>
              <a:t>Slovenci informacijam iz medijev ne zaupajo kar na slepo: 73 % ne zaupa medijem na splošno, 26 % jim zaupa, (v EU27 medijem zaupa 39 % vprašanih, 57 % ne).  Slovenci so kritični tudi  glede verodostojnosti nacionalnih medijev: da slovenski mediji zagotavljajo zaupanja vredne informacije, meni 48 % Slovencev, polovica (51 %) jih meni nasprotno. V EU27 večina vprašanih zaupa nacionalnim medijem (60 %, +1 o.t.).</a:t>
            </a:r>
          </a:p>
          <a:p>
            <a:pPr algn="just">
              <a:lnSpc>
                <a:spcPct val="110000"/>
              </a:lnSpc>
              <a:spcAft>
                <a:spcPts val="600"/>
              </a:spcAft>
            </a:pPr>
            <a:r>
              <a:rPr lang="en-GB" sz="1300" i="0" kern="1200" noProof="1">
                <a:latin typeface="EC Square Sans Cond Pro" panose="020B0506040000020004" pitchFamily="34" charset="0"/>
                <a:ea typeface="Calibri" panose="020F0502020204030204" pitchFamily="34" charset="0"/>
                <a:cs typeface="Calibri" panose="020F0502020204030204" pitchFamily="34" charset="0"/>
              </a:rPr>
              <a:t>Večji del Slovencev sicer meni, da slovenski mediji zagotavljajo raznolikost pogledov in mnenj (62 %; v EU27 69 %), vendar pa se je poslabšalo mnenje o odpornosti medijev na politične in tržne pritiske. Le 27 % Slovencev meni, da se nacionalni mediji uspejo otresti političnega ali tržnega pritiska in predstavljajo neodvisne informacije, kar 71 % se s tem ne strinja. Ob tem več kot tri četrtine Slovencev  (76 %) in 68 % Evropejcev menijo, da pogosto naletijo na informacije, za katere menijo, da napačno predstavljajo dejansko stanje ali so celo lažne, hkrati pa večina meni tudi, da lahko tovrstne novice ali informacije prepoznajo.</a:t>
            </a:r>
          </a:p>
          <a:p>
            <a:endParaRPr lang="en-GB" sz="1600" noProof="1">
              <a:effectLst/>
              <a:latin typeface="Calibri" panose="020F0502020204030204" pitchFamily="34" charset="0"/>
              <a:ea typeface="Calibri" panose="020F0502020204030204" pitchFamily="34" charset="0"/>
              <a:cs typeface="Calibri" panose="020F0502020204030204" pitchFamily="34" charset="0"/>
            </a:endParaRPr>
          </a:p>
          <a:p>
            <a:endParaRPr lang="en-GB" sz="1600" noProof="1">
              <a:effectLst/>
              <a:latin typeface="Calibri" panose="020F0502020204030204" pitchFamily="34" charset="0"/>
              <a:ea typeface="Calibri" panose="020F0502020204030204" pitchFamily="34" charset="0"/>
              <a:cs typeface="Calibri" panose="020F0502020204030204" pitchFamily="34" charset="0"/>
            </a:endParaRPr>
          </a:p>
          <a:p>
            <a:endParaRPr lang="en-GB" sz="1600" noProof="1">
              <a:latin typeface="Calibri" panose="020F0502020204030204" pitchFamily="34" charset="0"/>
              <a:ea typeface="Calibri" panose="020F0502020204030204" pitchFamily="34" charset="0"/>
              <a:cs typeface="Calibri" panose="020F0502020204030204" pitchFamily="34"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11</a:t>
            </a:fld>
            <a:endParaRPr lang="sl-SI" dirty="0"/>
          </a:p>
        </p:txBody>
      </p:sp>
    </p:spTree>
    <p:extLst>
      <p:ext uri="{BB962C8B-B14F-4D97-AF65-F5344CB8AC3E}">
        <p14:creationId xmlns:p14="http://schemas.microsoft.com/office/powerpoint/2010/main" val="273187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763" y="420990"/>
            <a:ext cx="8229600" cy="712299"/>
          </a:xfrm>
        </p:spPr>
        <p:txBody>
          <a:bodyPr/>
          <a:lstStyle/>
          <a:p>
            <a:r>
              <a:rPr lang="sl-SI" sz="2000" dirty="0">
                <a:latin typeface="EC Square Sans Pro" charset="0"/>
                <a:ea typeface="EC Square Sans Pro" charset="0"/>
                <a:cs typeface="EC Square Sans Pro" charset="0"/>
              </a:rPr>
              <a:t>I. ŽIVLJENJE V SLOVENIJI IN EU</a:t>
            </a:r>
            <a:br>
              <a:rPr lang="sl-SI" sz="2000" dirty="0">
                <a:latin typeface="EC Square Sans Pro" charset="0"/>
                <a:ea typeface="EC Square Sans Pro" charset="0"/>
                <a:cs typeface="EC Square Sans Pro" charset="0"/>
              </a:rPr>
            </a:br>
            <a:r>
              <a:rPr lang="en-GB" sz="2000" b="0" i="1" dirty="0" err="1">
                <a:latin typeface="EC Square Sans Pro" charset="0"/>
                <a:ea typeface="EC Square Sans Pro" charset="0"/>
                <a:cs typeface="EC Square Sans Pro" charset="0"/>
              </a:rPr>
              <a:t>Zadovoljstvo</a:t>
            </a:r>
            <a:r>
              <a:rPr lang="en-GB" sz="2000" b="0" i="1" dirty="0">
                <a:latin typeface="EC Square Sans Pro" charset="0"/>
                <a:ea typeface="EC Square Sans Pro" charset="0"/>
                <a:cs typeface="EC Square Sans Pro" charset="0"/>
              </a:rPr>
              <a:t> z </a:t>
            </a:r>
            <a:r>
              <a:rPr lang="en-GB" sz="2000" b="0" i="1" dirty="0" err="1">
                <a:latin typeface="EC Square Sans Pro" charset="0"/>
                <a:ea typeface="EC Square Sans Pro" charset="0"/>
                <a:cs typeface="EC Square Sans Pro" charset="0"/>
              </a:rPr>
              <a:t>življenjem</a:t>
            </a:r>
            <a:r>
              <a:rPr lang="en-GB" sz="2000" b="0" i="1" dirty="0">
                <a:latin typeface="EC Square Sans Pro" charset="0"/>
                <a:ea typeface="EC Square Sans Pro" charset="0"/>
                <a:cs typeface="EC Square Sans Pro" charset="0"/>
              </a:rPr>
              <a:t> </a:t>
            </a:r>
            <a:r>
              <a:rPr lang="sl-SI" sz="2000" b="0" i="1" dirty="0">
                <a:latin typeface="EC Square Sans Pro" charset="0"/>
                <a:ea typeface="EC Square Sans Pro" charset="0"/>
                <a:cs typeface="EC Square Sans Pro" charset="0"/>
              </a:rPr>
              <a:t>in ocena razmer</a:t>
            </a:r>
          </a:p>
        </p:txBody>
      </p:sp>
      <p:sp>
        <p:nvSpPr>
          <p:cNvPr id="8" name="Content Placeholder 7"/>
          <p:cNvSpPr>
            <a:spLocks noGrp="1"/>
          </p:cNvSpPr>
          <p:nvPr>
            <p:ph idx="1"/>
          </p:nvPr>
        </p:nvSpPr>
        <p:spPr>
          <a:xfrm>
            <a:off x="359705" y="1302261"/>
            <a:ext cx="8631820" cy="2126739"/>
          </a:xfrm>
        </p:spPr>
        <p:txBody>
          <a:bodyPr/>
          <a:lstStyle/>
          <a:p>
            <a:r>
              <a:rPr lang="sl-SI" sz="1400" i="0" dirty="0">
                <a:effectLst/>
                <a:latin typeface="EC Square Sans Cond Pro" panose="020B0506040000020004" pitchFamily="34" charset="0"/>
                <a:ea typeface="Calibri" panose="020F0502020204030204" pitchFamily="34" charset="0"/>
                <a:cs typeface="Calibri" panose="020F0502020204030204" pitchFamily="34" charset="0"/>
              </a:rPr>
              <a:t>Velika večina Slovencev (9</a:t>
            </a:r>
            <a:r>
              <a:rPr lang="en-GB" sz="1400" i="0" dirty="0">
                <a:effectLst/>
                <a:latin typeface="EC Square Sans Cond Pro" panose="020B0506040000020004" pitchFamily="34" charset="0"/>
                <a:ea typeface="Calibri" panose="020F0502020204030204" pitchFamily="34" charset="0"/>
                <a:cs typeface="Calibri" panose="020F0502020204030204" pitchFamily="34" charset="0"/>
              </a:rPr>
              <a:t>3</a:t>
            </a:r>
            <a:r>
              <a:rPr lang="sl-SI" sz="1400" i="0" dirty="0">
                <a:effectLst/>
                <a:latin typeface="EC Square Sans Cond Pro" panose="020B0506040000020004" pitchFamily="34" charset="0"/>
                <a:ea typeface="Calibri" panose="020F0502020204030204" pitchFamily="34" charset="0"/>
                <a:cs typeface="Calibri" panose="020F0502020204030204" pitchFamily="34" charset="0"/>
              </a:rPr>
              <a:t> %, +1 odstotna točka) </a:t>
            </a:r>
            <a:r>
              <a:rPr lang="sl-SI" sz="1400" b="1" i="0" dirty="0">
                <a:effectLst/>
                <a:latin typeface="EC Square Sans Cond Pro" panose="020B0506040000020004" pitchFamily="34" charset="0"/>
                <a:ea typeface="Calibri" panose="020F0502020204030204" pitchFamily="34" charset="0"/>
                <a:cs typeface="Calibri" panose="020F0502020204030204" pitchFamily="34" charset="0"/>
              </a:rPr>
              <a:t>je zadovoljnih s svojim življenjem na splošno</a:t>
            </a:r>
            <a:r>
              <a:rPr lang="en-GB" sz="1400" b="1" i="0" dirty="0">
                <a:effectLst/>
                <a:latin typeface="EC Square Sans Cond Pro" panose="020B0506040000020004" pitchFamily="34" charset="0"/>
                <a:ea typeface="Calibri" panose="020F0502020204030204" pitchFamily="34" charset="0"/>
                <a:cs typeface="Calibri" panose="020F0502020204030204" pitchFamily="34" charset="0"/>
              </a:rPr>
              <a:t>,</a:t>
            </a:r>
            <a:r>
              <a:rPr lang="sl-SI" sz="1400" i="0" dirty="0">
                <a:effectLst/>
                <a:latin typeface="EC Square Sans Cond Pro" panose="020B0506040000020004" pitchFamily="34" charset="0"/>
                <a:ea typeface="Calibri" panose="020F0502020204030204" pitchFamily="34" charset="0"/>
                <a:cs typeface="Calibri" panose="020F0502020204030204" pitchFamily="34" charset="0"/>
              </a:rPr>
              <a:t> </a:t>
            </a:r>
            <a:r>
              <a:rPr lang="sl-SI" sz="1400" i="0" dirty="0">
                <a:latin typeface="EC Square Sans Cond Pro" panose="020B0506040000020004" pitchFamily="34" charset="0"/>
                <a:ea typeface="Calibri" panose="020F0502020204030204" pitchFamily="34" charset="0"/>
                <a:cs typeface="Calibri" panose="020F0502020204030204" pitchFamily="34" charset="0"/>
              </a:rPr>
              <a:t>s čimer se Slovenci uvrščajo med bolj zadovoljne državljane EU ter nad povprečje ostalih držav članic, kjer je v povprečju z življenjem zadovoljnih 84 % prebivalcev</a:t>
            </a:r>
            <a:r>
              <a:rPr lang="en-GB" sz="1400" i="0" dirty="0">
                <a:latin typeface="EC Square Sans Cond Pro" panose="020B0506040000020004" pitchFamily="34" charset="0"/>
                <a:ea typeface="Calibri" panose="020F0502020204030204" pitchFamily="34" charset="0"/>
                <a:cs typeface="Calibri" panose="020F0502020204030204" pitchFamily="34" charset="0"/>
              </a:rPr>
              <a:t>. </a:t>
            </a:r>
          </a:p>
          <a:p>
            <a:r>
              <a:rPr lang="sl-SI" sz="1400" i="0" dirty="0">
                <a:latin typeface="EC Square Sans Cond Pro" panose="020B0506040000020004" pitchFamily="34" charset="0"/>
                <a:ea typeface="Calibri" panose="020F0502020204030204" pitchFamily="34" charset="0"/>
                <a:cs typeface="Calibri" panose="020F0502020204030204" pitchFamily="34" charset="0"/>
              </a:rPr>
              <a:t>Glede </a:t>
            </a:r>
            <a:r>
              <a:rPr lang="sl-SI" sz="1400" b="1" i="0" dirty="0">
                <a:latin typeface="EC Square Sans Cond Pro" panose="020B0506040000020004" pitchFamily="34" charset="0"/>
                <a:ea typeface="Calibri" panose="020F0502020204030204" pitchFamily="34" charset="0"/>
                <a:cs typeface="Calibri" panose="020F0502020204030204" pitchFamily="34" charset="0"/>
              </a:rPr>
              <a:t>trenutnega položaja v Sloveniji </a:t>
            </a:r>
            <a:r>
              <a:rPr lang="sl-SI" sz="1400" i="0" dirty="0">
                <a:latin typeface="EC Square Sans Cond Pro" panose="020B0506040000020004" pitchFamily="34" charset="0"/>
                <a:ea typeface="Calibri" panose="020F0502020204030204" pitchFamily="34" charset="0"/>
                <a:cs typeface="Calibri" panose="020F0502020204030204" pitchFamily="34" charset="0"/>
              </a:rPr>
              <a:t>je slovensko javno mnenje razdeljeno; dobra polovica (52 %, -7 o.t.) vprašanih meni, da je trenutna situacija v Sloveniji dobra, nekaj manj (47 %) jo ocenjuje kot slabo. Državljani EU so v povprečju nekoliko bolj kritični do razmer v svoji državi: kot dobre jih ocenjuje 42 % Evropejcev (-2 o.t.), po mnenju več kot polovice (56 %, +2 o.t.) je le-ta slab. </a:t>
            </a:r>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r>
              <a:rPr lang="sl-SI" sz="1400" i="0" dirty="0">
                <a:latin typeface="EC Square Sans Cond Pro" panose="020B0506040000020004" pitchFamily="34" charset="0"/>
                <a:ea typeface="Calibri" panose="020F0502020204030204" pitchFamily="34" charset="0"/>
                <a:cs typeface="Calibri" panose="020F0502020204030204" pitchFamily="34" charset="0"/>
              </a:rPr>
              <a:t>Slovenci nekoliko slabše ocenjujejo </a:t>
            </a:r>
            <a:r>
              <a:rPr lang="sl-SI" sz="1400" b="1" i="0" dirty="0">
                <a:latin typeface="EC Square Sans Cond Pro" panose="020B0506040000020004" pitchFamily="34" charset="0"/>
                <a:ea typeface="Calibri" panose="020F0502020204030204" pitchFamily="34" charset="0"/>
                <a:cs typeface="Calibri" panose="020F0502020204030204" pitchFamily="34" charset="0"/>
              </a:rPr>
              <a:t>kondicijo nacionalnega gospodarstva</a:t>
            </a:r>
            <a:r>
              <a:rPr lang="sl-SI" sz="1400" i="0" dirty="0">
                <a:latin typeface="EC Square Sans Cond Pro" panose="020B0506040000020004" pitchFamily="34" charset="0"/>
                <a:ea typeface="Calibri" panose="020F0502020204030204" pitchFamily="34" charset="0"/>
                <a:cs typeface="Calibri" panose="020F0502020204030204" pitchFamily="34" charset="0"/>
              </a:rPr>
              <a:t>: 48 % ga vidi kot dobro, 51 % kot slabo, pri čemer se je ocena domačega gospodarstva od pomladi (EB99) poslabšala za 6 odstotnih točk. Še nekoliko bolj so kritični Evropejci, 35 % (-5 o.t.) </a:t>
            </a:r>
            <a:r>
              <a:rPr lang="en-GB" sz="1400" i="0" dirty="0" err="1">
                <a:latin typeface="EC Square Sans Cond Pro" panose="020B0506040000020004" pitchFamily="34" charset="0"/>
                <a:ea typeface="Calibri" panose="020F0502020204030204" pitchFamily="34" charset="0"/>
                <a:cs typeface="Calibri" panose="020F0502020204030204" pitchFamily="34" charset="0"/>
              </a:rPr>
              <a:t>domače</a:t>
            </a:r>
            <a:r>
              <a:rPr lang="en-GB" sz="1400" i="0" dirty="0">
                <a:latin typeface="EC Square Sans Cond Pro" panose="020B0506040000020004" pitchFamily="34" charset="0"/>
                <a:ea typeface="Calibri" panose="020F0502020204030204" pitchFamily="34" charset="0"/>
                <a:cs typeface="Calibri" panose="020F0502020204030204" pitchFamily="34" charset="0"/>
              </a:rPr>
              <a:t> </a:t>
            </a:r>
            <a:r>
              <a:rPr lang="en-GB" sz="1400" i="0" dirty="0" err="1">
                <a:latin typeface="EC Square Sans Cond Pro" panose="020B0506040000020004" pitchFamily="34" charset="0"/>
                <a:ea typeface="Calibri" panose="020F0502020204030204" pitchFamily="34" charset="0"/>
                <a:cs typeface="Calibri" panose="020F0502020204030204" pitchFamily="34" charset="0"/>
              </a:rPr>
              <a:t>gospodarstvo</a:t>
            </a:r>
            <a:r>
              <a:rPr lang="sl-SI" sz="1400" i="0" dirty="0">
                <a:latin typeface="EC Square Sans Cond Pro" panose="020B0506040000020004" pitchFamily="34" charset="0"/>
                <a:ea typeface="Calibri" panose="020F0502020204030204" pitchFamily="34" charset="0"/>
                <a:cs typeface="Calibri" panose="020F0502020204030204" pitchFamily="34" charset="0"/>
              </a:rPr>
              <a:t> ocenjuje kot dobro, več kot 6 od desetih Evropejcev pa vidi domače gospodarstvo v slabem stanju (62 %, +4 o.t.). </a:t>
            </a:r>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r>
              <a:rPr lang="en-GB" sz="1400" i="0" dirty="0">
                <a:latin typeface="EC Square Sans Cond Pro" panose="020B0506040000020004" pitchFamily="34" charset="0"/>
                <a:ea typeface="Calibri" panose="020F0502020204030204" pitchFamily="34" charset="0"/>
                <a:cs typeface="Calibri" panose="020F0502020204030204" pitchFamily="34" charset="0"/>
              </a:rPr>
              <a:t>V</a:t>
            </a:r>
            <a:r>
              <a:rPr lang="sl-SI" sz="1400" i="0" dirty="0">
                <a:latin typeface="EC Square Sans Cond Pro" panose="020B0506040000020004" pitchFamily="34" charset="0"/>
                <a:ea typeface="Calibri" panose="020F0502020204030204" pitchFamily="34" charset="0"/>
                <a:cs typeface="Calibri" panose="020F0502020204030204" pitchFamily="34" charset="0"/>
              </a:rPr>
              <a:t>ečji del Slovencev (56 %, -4 o.t.) kot dobro ocenjuje </a:t>
            </a:r>
            <a:r>
              <a:rPr lang="sl-SI" sz="1400" b="1" i="0" dirty="0">
                <a:latin typeface="EC Square Sans Cond Pro" panose="020B0506040000020004" pitchFamily="34" charset="0"/>
                <a:ea typeface="Calibri" panose="020F0502020204030204" pitchFamily="34" charset="0"/>
                <a:cs typeface="Calibri" panose="020F0502020204030204" pitchFamily="34" charset="0"/>
              </a:rPr>
              <a:t>položaj gospodarstva v Evropski uniji</a:t>
            </a:r>
            <a:r>
              <a:rPr lang="sl-SI" sz="1400" i="0" dirty="0">
                <a:latin typeface="EC Square Sans Cond Pro" panose="020B0506040000020004" pitchFamily="34" charset="0"/>
                <a:ea typeface="Calibri" panose="020F0502020204030204" pitchFamily="34" charset="0"/>
                <a:cs typeface="Calibri" panose="020F0502020204030204" pitchFamily="34" charset="0"/>
              </a:rPr>
              <a:t>, mnenje, ki je v zgornjem povprečju med članicami EU. Evropska javnost je pri tem vprašanju precej razdeljena, 45 % (-1 o.t.) vprašanih ocenjuje trenutno stanje  gospodarstva kot dobro, 44 % Evropejcev meni, da je slabo. </a:t>
            </a:r>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r>
              <a:rPr lang="sl-SI" sz="1400" b="1" i="0" dirty="0">
                <a:latin typeface="EC Square Sans Cond Pro" panose="020B0506040000020004" pitchFamily="34" charset="0"/>
                <a:ea typeface="Calibri" panose="020F0502020204030204" pitchFamily="34" charset="0"/>
                <a:cs typeface="Calibri" panose="020F0502020204030204" pitchFamily="34" charset="0"/>
              </a:rPr>
              <a:t>Največji izziv, s katerim se trenutno sooča Slovenija</a:t>
            </a:r>
            <a:r>
              <a:rPr lang="sl-SI" sz="1400" i="0" dirty="0">
                <a:latin typeface="EC Square Sans Cond Pro" panose="020B0506040000020004" pitchFamily="34" charset="0"/>
                <a:ea typeface="Calibri" panose="020F0502020204030204" pitchFamily="34" charset="0"/>
                <a:cs typeface="Calibri" panose="020F0502020204030204" pitchFamily="34" charset="0"/>
              </a:rPr>
              <a:t>, je po mnenju vprašanih rast cen / inflacija oz. naraščanje življenjskih stroškov, ki ga izpostavlja več kot tretjina vprašanih Slovencev (35 %, - 4 o.t.). Na drugem mestu je z nabolj naraščajočim deležem priseljevanje (26 %, +20 o.t.), upada pa zaskrbljenost nad zdravstveno problematiko (25 %, -12 o.t.). Ostala področja se zdijo vprašanim nekoliko manj pereča, navaja jih manj kot vsak peti vprašani: gospodarski položaj (17 %, +5 o.t.), okolje in podnebne spremembe (17 %, +10 o.t.), stanovanjska problematika (11 %, -2 o.t.) ter pokojnine (10 %, -8 o.t.). Ostali odgovori dosegajo manj kakor 10 % navedb</a:t>
            </a:r>
            <a:r>
              <a:rPr lang="en-GB" sz="1400" i="0" dirty="0">
                <a:latin typeface="EC Square Sans Cond Pro" panose="020B0506040000020004" pitchFamily="34" charset="0"/>
                <a:ea typeface="Calibri" panose="020F0502020204030204" pitchFamily="34" charset="0"/>
                <a:cs typeface="Calibri" panose="020F0502020204030204" pitchFamily="34" charset="0"/>
              </a:rPr>
              <a:t>.</a:t>
            </a:r>
          </a:p>
          <a:p>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endParaRPr lang="sl-SI" sz="1400" i="0" dirty="0">
              <a:latin typeface="EC Square Sans Cond Pro" panose="020B0506040000020004" pitchFamily="34" charset="0"/>
              <a:ea typeface="Calibri" panose="020F0502020204030204" pitchFamily="34" charset="0"/>
              <a:cs typeface="Calibri" panose="020F0502020204030204" pitchFamily="34" charset="0"/>
            </a:endParaRPr>
          </a:p>
          <a:p>
            <a:endParaRPr lang="en-GB" sz="1400" i="0" dirty="0">
              <a:latin typeface="EC Square Sans Cond Pro" panose="020B0506040000020004" pitchFamily="34" charset="0"/>
              <a:ea typeface="Calibri" panose="020F0502020204030204" pitchFamily="34" charset="0"/>
              <a:cs typeface="Calibri" panose="020F0502020204030204" pitchFamily="34" charset="0"/>
            </a:endParaRPr>
          </a:p>
          <a:p>
            <a:endParaRPr lang="sl-SI" sz="1400" i="0" dirty="0">
              <a:latin typeface="EC Square Sans Cond Pro" panose="020B0506040000020004" pitchFamily="34" charset="0"/>
              <a:ea typeface="Calibri" panose="020F0502020204030204" pitchFamily="34" charset="0"/>
              <a:cs typeface="Calibri" panose="020F0502020204030204" pitchFamily="34"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1</a:t>
            </a:fld>
            <a:endParaRPr lang="sl-SI" dirty="0"/>
          </a:p>
        </p:txBody>
      </p:sp>
    </p:spTree>
    <p:extLst>
      <p:ext uri="{BB962C8B-B14F-4D97-AF65-F5344CB8AC3E}">
        <p14:creationId xmlns:p14="http://schemas.microsoft.com/office/powerpoint/2010/main" val="157086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763" y="420990"/>
            <a:ext cx="8229600" cy="712299"/>
          </a:xfrm>
        </p:spPr>
        <p:txBody>
          <a:bodyPr/>
          <a:lstStyle/>
          <a:p>
            <a:r>
              <a:rPr lang="sl-SI" sz="2000" dirty="0">
                <a:latin typeface="EC Square Sans Pro" charset="0"/>
                <a:ea typeface="EC Square Sans Pro" charset="0"/>
                <a:cs typeface="EC Square Sans Pro" charset="0"/>
              </a:rPr>
              <a:t>I. ŽIVLJENJE V SLOVENIJI IN EU</a:t>
            </a:r>
            <a:br>
              <a:rPr lang="sl-SI" sz="2000" dirty="0">
                <a:latin typeface="EC Square Sans Pro" charset="0"/>
                <a:ea typeface="EC Square Sans Pro" charset="0"/>
                <a:cs typeface="EC Square Sans Pro" charset="0"/>
              </a:rPr>
            </a:br>
            <a:r>
              <a:rPr lang="en-GB" sz="1800" b="0" dirty="0" err="1">
                <a:latin typeface="EC Square Sans Cond Pro" panose="020B0506040000020004" pitchFamily="34" charset="0"/>
                <a:cs typeface="Times New Roman" panose="02020603050405020304" pitchFamily="18" charset="0"/>
              </a:rPr>
              <a:t>Zadovoljstvo</a:t>
            </a:r>
            <a:r>
              <a:rPr lang="en-GB" sz="1800" b="0" dirty="0">
                <a:latin typeface="EC Square Sans Cond Pro" panose="020B0506040000020004" pitchFamily="34" charset="0"/>
                <a:cs typeface="Times New Roman" panose="02020603050405020304" pitchFamily="18" charset="0"/>
              </a:rPr>
              <a:t> z </a:t>
            </a:r>
            <a:r>
              <a:rPr lang="en-GB" sz="1800" b="0" dirty="0" err="1">
                <a:latin typeface="EC Square Sans Cond Pro" panose="020B0506040000020004" pitchFamily="34" charset="0"/>
                <a:cs typeface="Times New Roman" panose="02020603050405020304" pitchFamily="18" charset="0"/>
              </a:rPr>
              <a:t>razvojem</a:t>
            </a:r>
            <a:r>
              <a:rPr lang="en-GB" sz="1800" b="0" dirty="0">
                <a:latin typeface="EC Square Sans Cond Pro" panose="020B0506040000020004" pitchFamily="34" charset="0"/>
                <a:cs typeface="Times New Roman" panose="02020603050405020304" pitchFamily="18" charset="0"/>
              </a:rPr>
              <a:t> </a:t>
            </a:r>
            <a:r>
              <a:rPr lang="en-GB" sz="1800" b="0" dirty="0" err="1">
                <a:latin typeface="EC Square Sans Cond Pro" panose="020B0506040000020004" pitchFamily="34" charset="0"/>
                <a:cs typeface="Times New Roman" panose="02020603050405020304" pitchFamily="18" charset="0"/>
              </a:rPr>
              <a:t>stvari</a:t>
            </a:r>
            <a:r>
              <a:rPr lang="en-GB" sz="1800" b="0" dirty="0">
                <a:latin typeface="EC Square Sans Cond Pro" panose="020B0506040000020004" pitchFamily="34" charset="0"/>
                <a:cs typeface="Times New Roman" panose="02020603050405020304" pitchFamily="18" charset="0"/>
              </a:rPr>
              <a:t> v Sloveniji in EU</a:t>
            </a:r>
            <a:endParaRPr lang="sl-SI" sz="1800" b="0" dirty="0">
              <a:latin typeface="EC Square Sans Cond Pro" panose="020B0506040000020004" pitchFamily="34" charset="0"/>
              <a:cs typeface="Times New Roman" panose="02020603050405020304" pitchFamily="18" charset="0"/>
            </a:endParaRPr>
          </a:p>
        </p:txBody>
      </p:sp>
      <p:sp>
        <p:nvSpPr>
          <p:cNvPr id="8" name="Content Placeholder 7"/>
          <p:cNvSpPr>
            <a:spLocks noGrp="1"/>
          </p:cNvSpPr>
          <p:nvPr>
            <p:ph idx="1"/>
          </p:nvPr>
        </p:nvSpPr>
        <p:spPr>
          <a:xfrm>
            <a:off x="5317524" y="1608567"/>
            <a:ext cx="3627436" cy="3816424"/>
          </a:xfrm>
        </p:spPr>
        <p:txBody>
          <a:bodyPr/>
          <a:lstStyle/>
          <a:p>
            <a:r>
              <a:rPr lang="en-GB"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Le </a:t>
            </a:r>
            <a:r>
              <a:rPr lang="sl-SI"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slaba četrtina Slovencev (24 %) je v tem trenutku zadovoljna s </a:t>
            </a:r>
            <a:r>
              <a:rPr lang="sl-SI" sz="1400" b="1"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smerjo razvoja stvari v Sloveniji</a:t>
            </a:r>
            <a:r>
              <a:rPr lang="sl-SI"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 večina (63 %) meni, da stvari v Sloveniji gredo v napačno smer </a:t>
            </a:r>
            <a:r>
              <a:rPr lang="en-GB"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a:t>
            </a:r>
            <a:r>
              <a:rPr lang="sl-SI"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12 o.t.</a:t>
            </a:r>
            <a:r>
              <a:rPr lang="en-GB" sz="1400" i="0" kern="0" dirty="0">
                <a:effectLst/>
                <a:latin typeface="EC Square Sans Cond Pro" panose="020B0506040000020004" pitchFamily="34" charset="0"/>
                <a:ea typeface="Times New Roman" panose="02020603050405020304" pitchFamily="18" charset="0"/>
                <a:cs typeface="Times New Roman" panose="02020603050405020304" pitchFamily="18" charset="0"/>
              </a:rPr>
              <a:t> od EB99). </a:t>
            </a:r>
            <a:r>
              <a:rPr lang="sl-SI" sz="1400" i="0" dirty="0">
                <a:latin typeface="EC Square Sans Cond Pro" panose="020B0506040000020004" pitchFamily="34" charset="0"/>
                <a:cs typeface="Times New Roman" panose="02020603050405020304" pitchFamily="18" charset="0"/>
              </a:rPr>
              <a:t>V EU je zadovoljnih z razvojem stvari v državi 28 % vprašanih (-3 o.t.), nezadovoljnih pa 61 % Evropejcev (+2 o.t.). </a:t>
            </a:r>
            <a:endParaRPr lang="en-GB" sz="1400" i="0" dirty="0">
              <a:latin typeface="EC Square Sans Cond Pro" panose="020B0506040000020004" pitchFamily="34" charset="0"/>
              <a:cs typeface="Times New Roman" panose="02020603050405020304" pitchFamily="18" charset="0"/>
            </a:endParaRPr>
          </a:p>
          <a:p>
            <a:endParaRPr lang="en-GB" sz="1400" i="0" dirty="0">
              <a:latin typeface="EC Square Sans Cond Pro" panose="020B0506040000020004" pitchFamily="34" charset="0"/>
              <a:ea typeface="Calibri" panose="020F0502020204030204" pitchFamily="34" charset="0"/>
              <a:cs typeface="Times New Roman" panose="02020603050405020304" pitchFamily="18" charset="0"/>
            </a:endParaRPr>
          </a:p>
          <a:p>
            <a:r>
              <a:rPr lang="sl-SI" sz="1400" i="0" dirty="0">
                <a:latin typeface="EC Square Sans Cond Pro" panose="020B0506040000020004" pitchFamily="34" charset="0"/>
                <a:cs typeface="Times New Roman" panose="02020603050405020304" pitchFamily="18" charset="0"/>
              </a:rPr>
              <a:t>Podobno je od predhodnega merjenja (EB99) zaznati precejšen upad zadovoljstva </a:t>
            </a:r>
            <a:r>
              <a:rPr lang="sl-SI" sz="1400" b="1" i="0" dirty="0">
                <a:latin typeface="EC Square Sans Cond Pro" panose="020B0506040000020004" pitchFamily="34" charset="0"/>
                <a:cs typeface="Times New Roman" panose="02020603050405020304" pitchFamily="18" charset="0"/>
              </a:rPr>
              <a:t>z razvojem stvari v E</a:t>
            </a:r>
            <a:r>
              <a:rPr lang="en-GB" sz="1400" b="1" i="0" dirty="0">
                <a:latin typeface="EC Square Sans Cond Pro" panose="020B0506040000020004" pitchFamily="34" charset="0"/>
                <a:cs typeface="Times New Roman" panose="02020603050405020304" pitchFamily="18" charset="0"/>
              </a:rPr>
              <a:t>U:</a:t>
            </a:r>
            <a:r>
              <a:rPr lang="sl-SI" sz="1400" i="0" dirty="0">
                <a:latin typeface="EC Square Sans Cond Pro" panose="020B0506040000020004" pitchFamily="34" charset="0"/>
                <a:cs typeface="Times New Roman" panose="02020603050405020304" pitchFamily="18" charset="0"/>
              </a:rPr>
              <a:t> v Sloveniji</a:t>
            </a:r>
            <a:r>
              <a:rPr lang="en-GB" sz="1400" i="0" dirty="0">
                <a:latin typeface="EC Square Sans Cond Pro" panose="020B0506040000020004" pitchFamily="34" charset="0"/>
                <a:cs typeface="Times New Roman" panose="02020603050405020304" pitchFamily="18" charset="0"/>
              </a:rPr>
              <a:t> je</a:t>
            </a:r>
            <a:r>
              <a:rPr lang="sl-SI" sz="1400" i="0" dirty="0">
                <a:latin typeface="EC Square Sans Cond Pro" panose="020B0506040000020004" pitchFamily="34" charset="0"/>
                <a:cs typeface="Times New Roman" panose="02020603050405020304" pitchFamily="18" charset="0"/>
              </a:rPr>
              <a:t> upadlo za 9 odstotnih točk, tako da je zadovoljnih s potekom stvari v EU 29 % Slovencev, medtem, ko je več kot polovica s potekom stvari v EU nezadovoljnih (55 %, +11 o.t.).</a:t>
            </a:r>
            <a:r>
              <a:rPr lang="en-GB" sz="1400" i="0" dirty="0">
                <a:latin typeface="EC Square Sans Cond Pro" panose="020B0506040000020004" pitchFamily="34" charset="0"/>
                <a:cs typeface="Times New Roman" panose="02020603050405020304" pitchFamily="18" charset="0"/>
              </a:rPr>
              <a:t> S</a:t>
            </a:r>
            <a:r>
              <a:rPr lang="sl-SI" sz="1400" i="0" dirty="0">
                <a:latin typeface="EC Square Sans Cond Pro" panose="020B0506040000020004" pitchFamily="34" charset="0"/>
                <a:cs typeface="Times New Roman" panose="02020603050405020304" pitchFamily="18" charset="0"/>
              </a:rPr>
              <a:t> potekom stvari v EU zadovoljna v povprečju tretjina Evropejcev (33 %, -3 o.t.), dobra polovica (51 %, +3 o.t.) pa meni, da se stvari v EU ne razvijajo v pravo smer.</a:t>
            </a:r>
            <a:endParaRPr lang="en-GB" sz="1400" i="0" dirty="0">
              <a:latin typeface="EC Square Sans Cond Pro" panose="020B0506040000020004" pitchFamily="34" charset="0"/>
              <a:cs typeface="Times New Roman" panose="02020603050405020304" pitchFamily="18" charset="0"/>
            </a:endParaRPr>
          </a:p>
          <a:p>
            <a:endParaRPr lang="sl-SI" sz="1400" i="0" dirty="0">
              <a:latin typeface="EC Square Sans Cond Pro" panose="020B0506040000020004" pitchFamily="34" charset="0"/>
              <a:ea typeface="Calibri" panose="020F0502020204030204" pitchFamily="34" charset="0"/>
              <a:cs typeface="Calibri" panose="020F0502020204030204" pitchFamily="34"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2</a:t>
            </a:fld>
            <a:endParaRPr lang="sl-SI" dirty="0"/>
          </a:p>
        </p:txBody>
      </p:sp>
      <p:pic>
        <p:nvPicPr>
          <p:cNvPr id="3" name="Picture 2">
            <a:extLst>
              <a:ext uri="{FF2B5EF4-FFF2-40B4-BE49-F238E27FC236}">
                <a16:creationId xmlns:a16="http://schemas.microsoft.com/office/drawing/2014/main" id="{122F5793-0009-7400-8D74-C751E8C82CF2}"/>
              </a:ext>
            </a:extLst>
          </p:cNvPr>
          <p:cNvPicPr>
            <a:picLocks noChangeAspect="1"/>
          </p:cNvPicPr>
          <p:nvPr/>
        </p:nvPicPr>
        <p:blipFill>
          <a:blip r:embed="rId2"/>
          <a:stretch>
            <a:fillRect/>
          </a:stretch>
        </p:blipFill>
        <p:spPr>
          <a:xfrm>
            <a:off x="323528" y="1107334"/>
            <a:ext cx="5283224" cy="5283224"/>
          </a:xfrm>
          <a:prstGeom prst="rect">
            <a:avLst/>
          </a:prstGeom>
        </p:spPr>
      </p:pic>
    </p:spTree>
    <p:extLst>
      <p:ext uri="{BB962C8B-B14F-4D97-AF65-F5344CB8AC3E}">
        <p14:creationId xmlns:p14="http://schemas.microsoft.com/office/powerpoint/2010/main" val="1338404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pPr algn="just">
              <a:spcBef>
                <a:spcPts val="1000"/>
              </a:spcBef>
              <a:spcAft>
                <a:spcPts val="1000"/>
              </a:spcAft>
            </a:pPr>
            <a:r>
              <a:rPr lang="sl-SI" sz="180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Pogled naprej: pričakovanja za naslednjih 12 mesecev</a:t>
            </a: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3</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467544" y="852334"/>
            <a:ext cx="8106146" cy="4808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400" b="0" i="0" noProof="1">
                <a:latin typeface="EC Square Sans Cond Pro" panose="020B0506040000020004" pitchFamily="34" charset="0"/>
                <a:ea typeface="Calibri" panose="020F0502020204030204" pitchFamily="34" charset="0"/>
                <a:cs typeface="Calibri" panose="020F0502020204030204" pitchFamily="34" charset="0"/>
              </a:rPr>
              <a:t>Ko je govora o pričakovanjih za naslednjih 12 mesecev, Slovenci ne pričakujejo veliko sprememb, a tisti, ki jih, so v svojih napovedih bolj pesimistični, medtem ko je v napovedih Evropejcev zaznati nekaj več pozitivnih obetov.  </a:t>
            </a: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Slovenci v glavnem ne pričakujejo sprememb v svojem </a:t>
            </a:r>
            <a:r>
              <a:rPr lang="en-GB" sz="1400" i="0" noProof="1">
                <a:latin typeface="EC Square Sans Cond Pro" panose="020B0506040000020004" pitchFamily="34" charset="0"/>
                <a:ea typeface="Calibri" panose="020F0502020204030204" pitchFamily="34" charset="0"/>
                <a:cs typeface="Calibri" panose="020F0502020204030204" pitchFamily="34" charset="0"/>
              </a:rPr>
              <a:t>življenju na splošno </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(56 %, -2 o.t.;) med tistimi,  ki jo, prevladujejo pozitivna pričakovanja: 24 % (+1 o.t.) meni, da se jim bo življenje izboljšalo, slaba petina (19 %, + 1 o.t.) pa, da se jim bo življenje v naslednjem letu na splošno poslabšalo. Odgovori Evropejcev so v povprečju zelo podobni: 57 % ne pričakuje sprememb, 26 % pričakuje izboljšanje, 15 % pa pričakuje poslabšanje življenja.</a:t>
            </a: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Glede splošne situacije v državi so Slovenci razpeti med mnenjem, da se splošna situacija v državi ne bo spremenila (-1 o.t.) ter mnenjem, da se bo poslabšala (+6 o.t.)  - vsako zagovarja 44 % vprašanih Slovencev (11 % pričakuje izboljšanje situacije v Sloveniji na splošno). V EU27 večina ne pričakuje sprememb splošne situacije v državi (43 %, nespremenjeno), tretjina (34 %, +2 o.t.) pričakuje poslabšanje, petina (20 %, -1 o.t.) pa izboljšanje.</a:t>
            </a: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Glede gospodarskega položaja v Sloveniji skoraj polovica - 49 % (+8 o.t.),  pričakuje poslabšanje gospodarskega položaja, 39 % (-1 o.t.) Slovencev (in skoraj enak delež v EU27, 40 %) ne pričakuje sprememb gospodarskega položaja v državi, 11 % Slovencev pričakuje izboljšanje. Med Evropejci petina pričakuje izboljšanje nacionalnega gospodarskega položaja (-1 o.t.), poslabšanje pa 37 % (+1 o.t.).</a:t>
            </a: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Skoraj polovica vprašanih Slovencev (43 %, -2 o.t.) ne pričakuje sprememb v gospodarskem položaju EU v naslednjih 12 mesecih. Le nekaj več kot desetina (12 %, - 2 o.t.) pričakuje spremembe na bolje, najbolj je porasel delež tistih, ki napovedujejo poslabšanje gopodarskega položaja EU (41 %, +6 o.t.). Tudi med Evropejci prevladuje mnenje, da v evropskem gospodarstvu v prihajajočem letu ne bo sprememb, tako meni 44 % Evropejcev (+1 o.t.), je pa to prevladujoče mnenje v kar 23 članicah.</a:t>
            </a:r>
          </a:p>
          <a:p>
            <a:pPr marL="0" indent="0">
              <a:buNone/>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800" b="0" kern="0" noProof="1">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6341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16B4E9B-82D0-A6AC-FD31-455A36BA8985}"/>
              </a:ext>
            </a:extLst>
          </p:cNvPr>
          <p:cNvPicPr>
            <a:picLocks noChangeAspect="1"/>
          </p:cNvPicPr>
          <p:nvPr/>
        </p:nvPicPr>
        <p:blipFill>
          <a:blip r:embed="rId2"/>
          <a:stretch>
            <a:fillRect/>
          </a:stretch>
        </p:blipFill>
        <p:spPr>
          <a:xfrm>
            <a:off x="1534344" y="2765680"/>
            <a:ext cx="6201086" cy="3402237"/>
          </a:xfrm>
          <a:prstGeom prst="rect">
            <a:avLst/>
          </a:prstGeom>
        </p:spPr>
      </p:pic>
      <p:sp>
        <p:nvSpPr>
          <p:cNvPr id="2" name="Title 1"/>
          <p:cNvSpPr>
            <a:spLocks noGrp="1"/>
          </p:cNvSpPr>
          <p:nvPr>
            <p:ph type="title"/>
          </p:nvPr>
        </p:nvSpPr>
        <p:spPr>
          <a:xfrm>
            <a:off x="404676" y="154100"/>
            <a:ext cx="8229600" cy="712299"/>
          </a:xfrm>
        </p:spPr>
        <p:txBody>
          <a:bodyPr/>
          <a:lstStyle/>
          <a:p>
            <a:pPr algn="just">
              <a:spcBef>
                <a:spcPts val="1000"/>
              </a:spcBef>
              <a:spcAft>
                <a:spcPts val="1000"/>
              </a:spcAft>
            </a:pPr>
            <a:r>
              <a:rPr lang="sl-SI" sz="180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Zadovoljstvo z delovanjem demokracije v Sloveniji in v EU</a:t>
            </a: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4</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467544" y="852335"/>
            <a:ext cx="7992888" cy="20726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400" b="0" i="0" noProof="1">
                <a:latin typeface="EC Square Sans Cond Pro" panose="020B0506040000020004" pitchFamily="34" charset="0"/>
                <a:ea typeface="Calibri" panose="020F0502020204030204" pitchFamily="34" charset="0"/>
                <a:cs typeface="Calibri" panose="020F0502020204030204" pitchFamily="34" charset="0"/>
              </a:rPr>
              <a:t>Z delovanjem demokracije v Sloveniji je zadovoljnih 42 % vprašanih (-8 o.t.), nezadovoljnih je več kakor polovica Slovencev (57 %, +8 o.t.). Evropejci so v povprečju večinsko zadovoljni z delovanjem demokracije v svoji državi (55 %, -1 o.t.), nezadovoljnih je 44 % (porast za 1 o.t.), se pa pojavljajo velike razlike med posameznimi državami članicami EU27.</a:t>
            </a: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Nekoliko bolje so Slovenci ocenili delovanje demokracije v EU: polovica Slovencev (50 %, -6 o.t.) je zadovoljnih z delovanjem demokracije v EU, delež nezadovoljnih z demokracijo v EU je nekoliko manjši (47 %, +5 o.t.). Zadovoljstvo z delovanjem demokracije v EU upada tudi v drugih članicah in je le nekoliko višje kakor v Sloveniji: v povprečju  je z delovanjem demokracije v EU  zadovoljnih 54 % Evropejcev (-2 o.t.), 41 % je nezadovoljnih.</a:t>
            </a: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818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pPr marL="678815">
              <a:lnSpc>
                <a:spcPct val="107000"/>
              </a:lnSpc>
              <a:spcAft>
                <a:spcPts val="800"/>
              </a:spcAft>
            </a:pPr>
            <a:r>
              <a:rPr lang="sl-SI" sz="1800" b="0" dirty="0">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t>Podoba EU v očeh državljanov</a:t>
            </a:r>
            <a:br>
              <a:rPr lang="en-GB" sz="1800" b="0" dirty="0">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br>
            <a:r>
              <a:rPr lang="en-GB" sz="1600" b="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D</a:t>
            </a:r>
            <a:r>
              <a:rPr lang="sl-SI" sz="1600" b="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ržavljanstvo</a:t>
            </a:r>
            <a:r>
              <a:rPr lang="en-GB" sz="1600" b="0" noProof="1">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 ugled in dosežki EU</a:t>
            </a:r>
            <a:br>
              <a:rPr lang="sl-SI" sz="180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br>
            <a:endParaRPr lang="sl-SI" sz="1800" b="1" dirty="0">
              <a:solidFill>
                <a:srgbClr val="2F5496"/>
              </a:solidFill>
              <a:effectLst/>
              <a:latin typeface="EC Square Sans Cond Pro" panose="020B0506040000020004" pitchFamily="34" charset="0"/>
              <a:ea typeface="Times New Roman" panose="02020603050405020304" pitchFamily="18" charset="0"/>
              <a:cs typeface="Times New Roman" panose="02020603050405020304" pitchFamily="18"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5</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312842" y="692696"/>
            <a:ext cx="8229600" cy="54726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200" b="0" i="0" noProof="1">
                <a:latin typeface="EC Square Sans Cond Pro" panose="020B0506040000020004" pitchFamily="34" charset="0"/>
                <a:ea typeface="Calibri" panose="020F0502020204030204" pitchFamily="34" charset="0"/>
                <a:cs typeface="Calibri" panose="020F0502020204030204" pitchFamily="34" charset="0"/>
              </a:rPr>
              <a:t>Velika večina Slovencev (80 %) se počuti </a:t>
            </a:r>
            <a:r>
              <a:rPr lang="en-GB" sz="1200" i="0" noProof="1">
                <a:latin typeface="EC Square Sans Cond Pro" panose="020B0506040000020004" pitchFamily="34" charset="0"/>
                <a:ea typeface="Calibri" panose="020F0502020204030204" pitchFamily="34" charset="0"/>
                <a:cs typeface="Calibri" panose="020F0502020204030204" pitchFamily="34" charset="0"/>
              </a:rPr>
              <a:t>državljane EU, </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rezultat, ki Slovenijo postavlja nad povprečje EU27 (72 %). Nasprotno se vsak peti Slovenec ne počuti državljana EU (20 %), med Evropejci je takšnih dobra četrtina (27 %). </a:t>
            </a:r>
          </a:p>
          <a:p>
            <a:endParaRPr lang="en-GB" sz="12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V očeh večine vprašanih v Sloveniji se je </a:t>
            </a:r>
            <a:r>
              <a:rPr lang="en-GB" sz="1200" i="0" noProof="1">
                <a:latin typeface="EC Square Sans Cond Pro" panose="020B0506040000020004" pitchFamily="34" charset="0"/>
                <a:ea typeface="Calibri" panose="020F0502020204030204" pitchFamily="34" charset="0"/>
                <a:cs typeface="Calibri" panose="020F0502020204030204" pitchFamily="34" charset="0"/>
              </a:rPr>
              <a:t>ugled Evropske unije </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prevesil iz pretežno pozitivnega k pretežno nevtralnemu: nevtralno podobo ima za 42 % Slovencev, pozitivno za 40 % vprašanih, za manj kot petino pa je ugled EU negativen (18 %). Med Evropejci ima EU ima pozitiven ugled za 44 % vprašanih, nevtralnega za 38 %, v očeh 18 % državljanov Unije pa ima EU negativen ugled. V pol leta se je podoba EU nekoliko poslabšala, delež odgovorov “pozitiven ugled” v Sloveniji upadel za tri odstotne točke od EB99 (v EU27 -1 o.t.).</a:t>
            </a:r>
          </a:p>
          <a:p>
            <a:pPr marL="0" indent="0" algn="just">
              <a:lnSpc>
                <a:spcPct val="115000"/>
              </a:lnSpc>
              <a:buNone/>
            </a:pPr>
            <a:endParaRPr lang="en-GB" sz="12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V očeh največ vprašanih (47 % Slovencev; +5 o.t.; 50 % Evropejcev; -2 o.t.) Evropska unija predstavlja predvsem </a:t>
            </a:r>
            <a:r>
              <a:rPr lang="en-GB" sz="1200" i="0" noProof="1">
                <a:latin typeface="EC Square Sans Cond Pro" panose="020B0506040000020004" pitchFamily="34" charset="0"/>
                <a:ea typeface="Calibri" panose="020F0502020204030204" pitchFamily="34" charset="0"/>
                <a:cs typeface="Calibri" panose="020F0502020204030204" pitchFamily="34" charset="0"/>
              </a:rPr>
              <a:t>svobodo potovanja, študija in dela kjerkoli znotraj EU</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 Na drugo mesto vprašani postavljajo </a:t>
            </a:r>
            <a:r>
              <a:rPr lang="en-GB" sz="1200" i="0" noProof="1">
                <a:latin typeface="EC Square Sans Cond Pro" panose="020B0506040000020004" pitchFamily="34" charset="0"/>
                <a:ea typeface="Calibri" panose="020F0502020204030204" pitchFamily="34" charset="0"/>
                <a:cs typeface="Calibri" panose="020F0502020204030204" pitchFamily="34" charset="0"/>
              </a:rPr>
              <a:t>skupno valuto, evro</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  na tretje mesto pa vrednoto </a:t>
            </a:r>
            <a:r>
              <a:rPr lang="en-GB" sz="1200" i="0" noProof="1">
                <a:latin typeface="EC Square Sans Cond Pro" panose="020B0506040000020004" pitchFamily="34" charset="0"/>
                <a:ea typeface="Calibri" panose="020F0502020204030204" pitchFamily="34" charset="0"/>
                <a:cs typeface="Calibri" panose="020F0502020204030204" pitchFamily="34" charset="0"/>
              </a:rPr>
              <a:t>miru</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 (29 %; -3 o.t. v Sloveniji; 30 %, -2 o.t. v EU27). Na ravni EU27 so odgovori podobni, nekoliko več Evropejcev kakor Slovencev EU povezuje z demokracijo (26 % v EU27) ter močnejšo besedo v svetu (25 % v EU27, 17 % v Sloveniji).</a:t>
            </a:r>
          </a:p>
          <a:p>
            <a:pPr marL="0" indent="0" algn="just">
              <a:lnSpc>
                <a:spcPct val="115000"/>
              </a:lnSpc>
              <a:buNone/>
            </a:pPr>
            <a:endParaRPr lang="en-GB" sz="12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Med najbolj izpostavljenimi dosežki EU polovica vprašanih v Sloveniji (50 %, +1 o.t.) kot najpomembnejši rezultat EU izpostavlja </a:t>
            </a:r>
            <a:r>
              <a:rPr lang="en-GB" sz="1200" i="0" noProof="1">
                <a:latin typeface="EC Square Sans Cond Pro" panose="020B0506040000020004" pitchFamily="34" charset="0"/>
                <a:ea typeface="Calibri" panose="020F0502020204030204" pitchFamily="34" charset="0"/>
                <a:cs typeface="Calibri" panose="020F0502020204030204" pitchFamily="34" charset="0"/>
              </a:rPr>
              <a:t>mir med državami</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 Na drugo mesto Slovenci postavljajo </a:t>
            </a:r>
            <a:r>
              <a:rPr lang="en-GB" sz="1200" i="0" noProof="1">
                <a:latin typeface="EC Square Sans Cond Pro" panose="020B0506040000020004" pitchFamily="34" charset="0"/>
                <a:ea typeface="Calibri" panose="020F0502020204030204" pitchFamily="34" charset="0"/>
                <a:cs typeface="Calibri" panose="020F0502020204030204" pitchFamily="34" charset="0"/>
              </a:rPr>
              <a:t>prost pretok ljudi, blaga in storitev znotraj EU </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(48 %, +7 o.t.), dobra tretjina izpostavlja še </a:t>
            </a:r>
            <a:r>
              <a:rPr lang="en-GB" sz="1200" i="0" noProof="1">
                <a:latin typeface="EC Square Sans Cond Pro" panose="020B0506040000020004" pitchFamily="34" charset="0"/>
                <a:ea typeface="Calibri" panose="020F0502020204030204" pitchFamily="34" charset="0"/>
                <a:cs typeface="Calibri" panose="020F0502020204030204" pitchFamily="34" charset="0"/>
              </a:rPr>
              <a:t>skupno valuto evro </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(39 %, -5 o.t.). 27 % (-3 o.t.) vidi kot pomembno pridobitev EU njeno gospodarsko moč, četrtina (25 %, +4 o.t.) pa solidarnost med članicami EU. </a:t>
            </a:r>
          </a:p>
          <a:p>
            <a:pPr marL="0" indent="0" algn="just">
              <a:lnSpc>
                <a:spcPct val="115000"/>
              </a:lnSpc>
              <a:buNone/>
            </a:pPr>
            <a:endParaRPr lang="en-GB" sz="12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Skoraj tri četrtine Slovencev (73 %) pa se v svoji oceni strinjajo s trditvijo, da je </a:t>
            </a:r>
            <a:r>
              <a:rPr lang="en-GB" sz="1200" i="0" noProof="1">
                <a:latin typeface="EC Square Sans Cond Pro" panose="020B0506040000020004" pitchFamily="34" charset="0"/>
                <a:ea typeface="Calibri" panose="020F0502020204030204" pitchFamily="34" charset="0"/>
                <a:cs typeface="Calibri" panose="020F0502020204030204" pitchFamily="34" charset="0"/>
              </a:rPr>
              <a:t>EU kraj stabilnosti v nemirnem svetu</a:t>
            </a:r>
            <a:r>
              <a:rPr lang="en-GB" sz="1200" b="0" i="0" noProof="1">
                <a:latin typeface="EC Square Sans Cond Pro" panose="020B0506040000020004" pitchFamily="34" charset="0"/>
                <a:ea typeface="Calibri" panose="020F0502020204030204" pitchFamily="34" charset="0"/>
                <a:cs typeface="Calibri" panose="020F0502020204030204" pitchFamily="34" charset="0"/>
              </a:rPr>
              <a:t>. V državah članicah EU27 se v povprečju strinja 7 od 10 Evropejcev. V vseh državah članicah EU kot stabilno entiteto v svetu vidi več kot polovica državljanov, mnenje pa je od zadnjega </a:t>
            </a:r>
            <a:r>
              <a:rPr lang="en-GB" sz="1400" b="0" i="0" noProof="1">
                <a:latin typeface="EC Square Sans Cond Pro" panose="020B0506040000020004" pitchFamily="34" charset="0"/>
                <a:ea typeface="Calibri" panose="020F0502020204030204" pitchFamily="34" charset="0"/>
                <a:cs typeface="Calibri" panose="020F0502020204030204" pitchFamily="34" charset="0"/>
              </a:rPr>
              <a:t>merjenja še poraslo (+3 o.t. v Sloveniji, +1 o.t. v EU27). </a:t>
            </a:r>
          </a:p>
          <a:p>
            <a:pPr algn="just">
              <a:lnSpc>
                <a:spcPct val="115000"/>
              </a:lnSpc>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800" b="0" kern="0" noProof="1">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19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pPr marL="678815">
              <a:lnSpc>
                <a:spcPct val="107000"/>
              </a:lnSpc>
              <a:spcAft>
                <a:spcPts val="800"/>
              </a:spcAft>
            </a:pPr>
            <a:r>
              <a:rPr lang="sl-SI" sz="1800" b="0" dirty="0">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t>Podoba EU v očeh državljanov</a:t>
            </a:r>
            <a:br>
              <a:rPr lang="en-GB" sz="1800" b="0" dirty="0">
                <a:solidFill>
                  <a:srgbClr val="2F5496"/>
                </a:solidFill>
                <a:effectLst/>
                <a:latin typeface="EC Square Sans Pro Extra Black" panose="020B0506040000020004" pitchFamily="34" charset="0"/>
                <a:ea typeface="Times New Roman" panose="02020603050405020304" pitchFamily="18" charset="0"/>
                <a:cs typeface="Arial" panose="020B0604020202020204" pitchFamily="34" charset="0"/>
              </a:rPr>
            </a:br>
            <a:r>
              <a:rPr lang="en-GB" sz="1600" b="0" dirty="0" err="1">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Prihodnost</a:t>
            </a:r>
            <a:r>
              <a:rPr lang="en-GB" sz="1600" b="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t> EU</a:t>
            </a:r>
            <a:br>
              <a:rPr lang="sl-SI" sz="1800" dirty="0">
                <a:solidFill>
                  <a:srgbClr val="2F5496"/>
                </a:solidFill>
                <a:effectLst/>
                <a:latin typeface="EC Square Sans Cond Pro" panose="020B0506040000020004" pitchFamily="34" charset="0"/>
                <a:ea typeface="Times New Roman" panose="02020603050405020304" pitchFamily="18" charset="0"/>
                <a:cs typeface="Arial" panose="020B0604020202020204" pitchFamily="34" charset="0"/>
              </a:rPr>
            </a:br>
            <a:endParaRPr lang="sl-SI" sz="1800" b="1" dirty="0">
              <a:solidFill>
                <a:srgbClr val="2F5496"/>
              </a:solidFill>
              <a:effectLst/>
              <a:latin typeface="EC Square Sans Cond Pro" panose="020B0506040000020004" pitchFamily="34" charset="0"/>
              <a:ea typeface="Times New Roman" panose="02020603050405020304" pitchFamily="18" charset="0"/>
              <a:cs typeface="Times New Roman" panose="02020603050405020304" pitchFamily="18" charset="0"/>
            </a:endParaRP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6</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436296" y="620688"/>
            <a:ext cx="8106146" cy="48809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ct val="115000"/>
              </a:lnSpc>
            </a:pPr>
            <a:r>
              <a:rPr lang="en-GB" sz="1400" b="0" i="0" noProof="1">
                <a:latin typeface="EC Square Sans Cond Pro" panose="020B0506040000020004" pitchFamily="34" charset="0"/>
                <a:ea typeface="Calibri" panose="020F0502020204030204" pitchFamily="34" charset="0"/>
                <a:cs typeface="Calibri" panose="020F0502020204030204" pitchFamily="34" charset="0"/>
              </a:rPr>
              <a:t>Slovenci so v večini optimistični glede prihodnosti EU (59 % optimističnih; od tega 7 % zelo optimističnih, 52 % dokaj optimističnih); 39 % Slovencev je tozadevno pesimistov. Slovenci so s tem mnenjem nekoliko pod povprečjem držav Evropske unije: med Evropejci je glede prihodnosti evropske povezave optimističnih 61 % vprašanih, 35 % jih na prihodnost EU gleda z nezaupanjem. Od predhodnega merjenja EB99 (pomlad 2023) je stopnja optimizma glede prihodnosti EU upadla tako v Sloveniji (-9 o.t.) kot v EU27 (-2 o.t.).</a:t>
            </a:r>
          </a:p>
          <a:p>
            <a:pPr algn="just">
              <a:lnSpc>
                <a:spcPct val="115000"/>
              </a:lnSpc>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800" b="0" kern="0" noProof="1">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B926EE5B-8C30-7B50-F87D-079349A09629}"/>
              </a:ext>
            </a:extLst>
          </p:cNvPr>
          <p:cNvPicPr>
            <a:picLocks noChangeAspect="1"/>
          </p:cNvPicPr>
          <p:nvPr/>
        </p:nvPicPr>
        <p:blipFill>
          <a:blip r:embed="rId2"/>
          <a:stretch>
            <a:fillRect/>
          </a:stretch>
        </p:blipFill>
        <p:spPr>
          <a:xfrm>
            <a:off x="977108" y="2420888"/>
            <a:ext cx="6500263" cy="3312368"/>
          </a:xfrm>
          <a:prstGeom prst="rect">
            <a:avLst/>
          </a:prstGeom>
        </p:spPr>
      </p:pic>
    </p:spTree>
    <p:extLst>
      <p:ext uri="{BB962C8B-B14F-4D97-AF65-F5344CB8AC3E}">
        <p14:creationId xmlns:p14="http://schemas.microsoft.com/office/powerpoint/2010/main" val="372059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76" y="154100"/>
            <a:ext cx="8229600" cy="712299"/>
          </a:xfrm>
        </p:spPr>
        <p:txBody>
          <a:bodyPr/>
          <a:lstStyle/>
          <a:p>
            <a:r>
              <a:rPr lang="sl-SI" sz="2000" dirty="0">
                <a:latin typeface="EC Square Sans Cond Pro" panose="020B0506040000020004" pitchFamily="34" charset="0"/>
              </a:rPr>
              <a:t>Zaupanje v institucije</a:t>
            </a: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7</a:t>
            </a:fld>
            <a:endParaRPr lang="sl-SI" dirty="0"/>
          </a:p>
        </p:txBody>
      </p:sp>
      <p:sp>
        <p:nvSpPr>
          <p:cNvPr id="5" name="Content Placeholder 7">
            <a:extLst>
              <a:ext uri="{FF2B5EF4-FFF2-40B4-BE49-F238E27FC236}">
                <a16:creationId xmlns:a16="http://schemas.microsoft.com/office/drawing/2014/main" id="{DCA0AEA1-13BD-BAFD-50EE-BC61EADF0393}"/>
              </a:ext>
            </a:extLst>
          </p:cNvPr>
          <p:cNvSpPr txBox="1">
            <a:spLocks/>
          </p:cNvSpPr>
          <p:nvPr/>
        </p:nvSpPr>
        <p:spPr bwMode="auto">
          <a:xfrm>
            <a:off x="568416" y="841341"/>
            <a:ext cx="7902119" cy="12195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400" b="0" i="0" noProof="1">
                <a:latin typeface="EC Square Sans Cond Pro" panose="020B0506040000020004" pitchFamily="34" charset="0"/>
                <a:ea typeface="Calibri" panose="020F0502020204030204" pitchFamily="34" charset="0"/>
                <a:cs typeface="Calibri" panose="020F0502020204030204" pitchFamily="34" charset="0"/>
              </a:rPr>
              <a:t>Slovenci so pretežno nezaupljivi do oblasti in mednarodnih političnih institucij, saj praktično ni organizacije ali institucije oblasti, ki bi ji v večji meri zaupali in se po zaupanju nahajajo pod evropskim povprečjem.</a:t>
            </a:r>
          </a:p>
          <a:p>
            <a:r>
              <a:rPr lang="en-GB" sz="1400" b="0" i="0" noProof="1">
                <a:latin typeface="EC Square Sans Cond Pro" panose="020B0506040000020004" pitchFamily="34" charset="0"/>
                <a:ea typeface="Calibri" panose="020F0502020204030204" pitchFamily="34" charset="0"/>
                <a:cs typeface="Calibri" panose="020F0502020204030204" pitchFamily="34" charset="0"/>
              </a:rPr>
              <a:t>Najnižje stopnje zaupanja Slovenci izkazujejo domači vladi in parlamentu: le vsak peti Slovenec (20 %) zaupa slovenski vladi, 77 % ji ne zaupa (v EU27 nacionalni vladi zaupa 36 % vprašanih, 60 % ne zaupa). Slovenskemu parlamentu zaupa 21 % Slovencev (- 2 o.t.), ne zaupa pa 76 % (+5 o.t.).</a:t>
            </a:r>
          </a:p>
          <a:p>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endParaRPr lang="en-GB" sz="1400" b="0" noProof="1">
              <a:effectLst/>
              <a:latin typeface="EC Square Sans Pro"/>
              <a:ea typeface="Times New Roman" panose="02020603050405020304" pitchFamily="18" charset="0"/>
              <a:cs typeface="Arial" panose="020B0604020202020204" pitchFamily="34" charset="0"/>
            </a:endParaRPr>
          </a:p>
          <a:p>
            <a:endParaRPr lang="en-GB" sz="1400" b="0" noProof="1">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
        <p:nvSpPr>
          <p:cNvPr id="4" name="Content Placeholder 7">
            <a:extLst>
              <a:ext uri="{FF2B5EF4-FFF2-40B4-BE49-F238E27FC236}">
                <a16:creationId xmlns:a16="http://schemas.microsoft.com/office/drawing/2014/main" id="{A3ABEC58-B51B-D930-85C1-F630CEBFE6C8}"/>
              </a:ext>
            </a:extLst>
          </p:cNvPr>
          <p:cNvSpPr txBox="1">
            <a:spLocks/>
          </p:cNvSpPr>
          <p:nvPr/>
        </p:nvSpPr>
        <p:spPr bwMode="auto">
          <a:xfrm>
            <a:off x="479116" y="4414824"/>
            <a:ext cx="8185768" cy="15441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GB" sz="1400" b="0" i="0" noProof="1">
                <a:latin typeface="EC Square Sans Cond Pro" panose="020B0506040000020004" pitchFamily="34" charset="0"/>
                <a:ea typeface="Calibri" panose="020F0502020204030204" pitchFamily="34" charset="0"/>
                <a:cs typeface="Calibri" panose="020F0502020204030204" pitchFamily="34" charset="0"/>
              </a:rPr>
              <a:t>Tudi pri vprašanju zaupanja ključnim evropskim in mednarodnim institucijam so Slovenci v večini bolj nagnjeni k nezaupanju. Največ zaupanja uživa Evropska unija, kateri zaupa 38 % Slovencev (-5 o.t.), več kot polovica (58 %) pa ji ne zaupa. Evropski komisiji zaupa 36 % Slovencev, več kot polovica (56 %) pa ne. Prav tako podobno stopnjo zaupanjauživa Evropski parliament (37 % zaupa, 56 % ne). V najmanjši meri vprašani zaupajo organizacijama NATO in Združeni narodi. NATU po precejšnjem padcu zaupanja (-10 o.t.) zaupa 27 % Slovencev, 67 % pa ne, le nekoliko več Slovencev pa zaupa  Združenim narodom: 31 % zaupa (z upadom -5 o.t.), 63 % ne. </a:t>
            </a:r>
          </a:p>
          <a:p>
            <a:endParaRPr lang="sl-SI" sz="1400" b="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sl-SI" sz="1400" b="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 name="Object 5">
            <a:extLst>
              <a:ext uri="{FF2B5EF4-FFF2-40B4-BE49-F238E27FC236}">
                <a16:creationId xmlns:a16="http://schemas.microsoft.com/office/drawing/2014/main" id="{7D824FB8-E458-CE72-91B2-8A4433AC4DA5}"/>
              </a:ext>
            </a:extLst>
          </p:cNvPr>
          <p:cNvGraphicFramePr>
            <a:graphicFrameLocks noChangeAspect="1"/>
          </p:cNvGraphicFramePr>
          <p:nvPr>
            <p:extLst>
              <p:ext uri="{D42A27DB-BD31-4B8C-83A1-F6EECF244321}">
                <p14:modId xmlns:p14="http://schemas.microsoft.com/office/powerpoint/2010/main" val="3814081147"/>
              </p:ext>
            </p:extLst>
          </p:nvPr>
        </p:nvGraphicFramePr>
        <p:xfrm>
          <a:off x="2051720" y="2200340"/>
          <a:ext cx="5255170" cy="2060575"/>
        </p:xfrm>
        <a:graphic>
          <a:graphicData uri="http://schemas.openxmlformats.org/presentationml/2006/ole">
            <mc:AlternateContent xmlns:mc="http://schemas.openxmlformats.org/markup-compatibility/2006">
              <mc:Choice xmlns:v="urn:schemas-microsoft-com:vml" Requires="v">
                <p:oleObj name="Document" r:id="rId2" imgW="4657508" imgH="1549223" progId="Word.Document.12">
                  <p:embed/>
                </p:oleObj>
              </mc:Choice>
              <mc:Fallback>
                <p:oleObj name="Document" r:id="rId2" imgW="4657508" imgH="1549223" progId="Word.Document.12">
                  <p:embed/>
                  <p:pic>
                    <p:nvPicPr>
                      <p:cNvPr id="6" name="Object 5">
                        <a:extLst>
                          <a:ext uri="{FF2B5EF4-FFF2-40B4-BE49-F238E27FC236}">
                            <a16:creationId xmlns:a16="http://schemas.microsoft.com/office/drawing/2014/main" id="{7D824FB8-E458-CE72-91B2-8A4433AC4DA5}"/>
                          </a:ext>
                        </a:extLst>
                      </p:cNvPr>
                      <p:cNvPicPr/>
                      <p:nvPr/>
                    </p:nvPicPr>
                    <p:blipFill>
                      <a:blip r:embed="rId3"/>
                      <a:stretch>
                        <a:fillRect/>
                      </a:stretch>
                    </p:blipFill>
                    <p:spPr>
                      <a:xfrm>
                        <a:off x="2051720" y="2200340"/>
                        <a:ext cx="5255170" cy="2060575"/>
                      </a:xfrm>
                      <a:prstGeom prst="rect">
                        <a:avLst/>
                      </a:prstGeom>
                    </p:spPr>
                  </p:pic>
                </p:oleObj>
              </mc:Fallback>
            </mc:AlternateContent>
          </a:graphicData>
        </a:graphic>
      </p:graphicFrame>
    </p:spTree>
    <p:extLst>
      <p:ext uri="{BB962C8B-B14F-4D97-AF65-F5344CB8AC3E}">
        <p14:creationId xmlns:p14="http://schemas.microsoft.com/office/powerpoint/2010/main" val="28590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524D705-CD74-708A-7B68-CFAA5FC082B2}"/>
              </a:ext>
            </a:extLst>
          </p:cNvPr>
          <p:cNvPicPr>
            <a:picLocks noChangeAspect="1"/>
          </p:cNvPicPr>
          <p:nvPr/>
        </p:nvPicPr>
        <p:blipFill>
          <a:blip r:embed="rId2"/>
          <a:stretch>
            <a:fillRect/>
          </a:stretch>
        </p:blipFill>
        <p:spPr>
          <a:xfrm>
            <a:off x="463216" y="1429860"/>
            <a:ext cx="3096892" cy="4631324"/>
          </a:xfrm>
          <a:prstGeom prst="rect">
            <a:avLst/>
          </a:prstGeom>
        </p:spPr>
      </p:pic>
      <p:sp>
        <p:nvSpPr>
          <p:cNvPr id="2" name="Title 1"/>
          <p:cNvSpPr>
            <a:spLocks noGrp="1"/>
          </p:cNvSpPr>
          <p:nvPr>
            <p:ph type="title"/>
          </p:nvPr>
        </p:nvSpPr>
        <p:spPr>
          <a:xfrm>
            <a:off x="404676" y="154100"/>
            <a:ext cx="8229600" cy="712299"/>
          </a:xfrm>
        </p:spPr>
        <p:txBody>
          <a:bodyPr/>
          <a:lstStyle/>
          <a:p>
            <a:r>
              <a:rPr lang="sl-SI" sz="1800" dirty="0">
                <a:latin typeface="EC Square Sans Cond Pro" panose="020B0506040000020004" pitchFamily="34" charset="0"/>
              </a:rPr>
              <a:t>Podpora evropskim politikam in pobudam</a:t>
            </a:r>
          </a:p>
        </p:txBody>
      </p:sp>
      <p:sp>
        <p:nvSpPr>
          <p:cNvPr id="9" name="Rectangle 5"/>
          <p:cNvSpPr>
            <a:spLocks noGrp="1" noChangeArrowheads="1"/>
          </p:cNvSpPr>
          <p:nvPr>
            <p:ph type="ftr" sz="quarter" idx="11"/>
          </p:nvPr>
        </p:nvSpPr>
        <p:spPr>
          <a:xfrm>
            <a:off x="3194755" y="6525344"/>
            <a:ext cx="2895600" cy="320353"/>
          </a:xfrm>
        </p:spPr>
        <p:txBody>
          <a:bodyPr/>
          <a:lstStyle>
            <a:lvl1pPr>
              <a:defRPr>
                <a:solidFill>
                  <a:schemeClr val="tx1">
                    <a:lumMod val="65000"/>
                    <a:lumOff val="35000"/>
                  </a:schemeClr>
                </a:solidFill>
              </a:defRPr>
            </a:lvl1pPr>
          </a:lstStyle>
          <a:p>
            <a:pPr>
              <a:defRPr/>
            </a:pPr>
            <a:r>
              <a:rPr lang="sl-SI" dirty="0">
                <a:latin typeface="EC Square Sans Pro" charset="0"/>
                <a:ea typeface="EC Square Sans Pro" charset="0"/>
                <a:cs typeface="EC Square Sans Pro" charset="0"/>
              </a:rPr>
              <a:t>Nacionalno Poročilo - Slovenija</a:t>
            </a:r>
            <a:endParaRPr lang="sl-SI" dirty="0"/>
          </a:p>
        </p:txBody>
      </p:sp>
      <p:sp>
        <p:nvSpPr>
          <p:cNvPr id="10" name="Rectangle 6"/>
          <p:cNvSpPr>
            <a:spLocks noGrp="1" noChangeArrowheads="1"/>
          </p:cNvSpPr>
          <p:nvPr>
            <p:ph type="sldNum" sz="quarter" idx="12"/>
          </p:nvPr>
        </p:nvSpPr>
        <p:spPr>
          <a:xfrm>
            <a:off x="467544" y="6381328"/>
            <a:ext cx="2133600" cy="476250"/>
          </a:xfrm>
        </p:spPr>
        <p:txBody>
          <a:bodyPr anchor="b"/>
          <a:lstStyle>
            <a:lvl1pPr algn="l">
              <a:defRPr>
                <a:solidFill>
                  <a:schemeClr val="tx1">
                    <a:lumMod val="65000"/>
                    <a:lumOff val="35000"/>
                  </a:schemeClr>
                </a:solidFill>
                <a:latin typeface="EC Square Sans Pro" charset="0"/>
                <a:ea typeface="EC Square Sans Pro" charset="0"/>
                <a:cs typeface="EC Square Sans Pro" charset="0"/>
              </a:defRPr>
            </a:lvl1pPr>
          </a:lstStyle>
          <a:p>
            <a:pPr>
              <a:defRPr/>
            </a:pPr>
            <a:fld id="{976CE35A-21B8-F444-A3E1-0B4FF9CB9F9C}" type="slidenum">
              <a:rPr lang="sl-SI" smtClean="0"/>
              <a:t>8</a:t>
            </a:fld>
            <a:endParaRPr lang="sl-SI" dirty="0"/>
          </a:p>
        </p:txBody>
      </p:sp>
      <p:sp>
        <p:nvSpPr>
          <p:cNvPr id="7" name="Content Placeholder 7">
            <a:extLst>
              <a:ext uri="{FF2B5EF4-FFF2-40B4-BE49-F238E27FC236}">
                <a16:creationId xmlns:a16="http://schemas.microsoft.com/office/drawing/2014/main" id="{34E6351B-D391-A955-23C9-3D19F77A293E}"/>
              </a:ext>
            </a:extLst>
          </p:cNvPr>
          <p:cNvSpPr txBox="1">
            <a:spLocks/>
          </p:cNvSpPr>
          <p:nvPr/>
        </p:nvSpPr>
        <p:spPr bwMode="auto">
          <a:xfrm>
            <a:off x="379148" y="753027"/>
            <a:ext cx="8185768" cy="6772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just">
              <a:lnSpc>
                <a:spcPts val="1200"/>
              </a:lnSpc>
              <a:spcBef>
                <a:spcPts val="1000"/>
              </a:spcBef>
              <a:spcAft>
                <a:spcPts val="40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V Sloveniji so evropske pobude po rahlem padcu podpore pred nekaj leti ponovno pridobile na veljavi in večino evropskih politik in pobud Slovenci v primerjavi s svojimi evropskimi sodržavljani nadpovprečno podpirajo. 60 % Slovencev se strinja s splošnim stališčem, da se naj več odločitev sprejema na nivoju EU. Na ravni EU27 se s tem strinja 55 % Evropejcev.</a:t>
            </a:r>
          </a:p>
          <a:p>
            <a:pPr algn="just">
              <a:lnSpc>
                <a:spcPts val="1200"/>
              </a:lnSpc>
              <a:spcBef>
                <a:spcPts val="1000"/>
              </a:spcBef>
              <a:spcAft>
                <a:spcPts val="400"/>
              </a:spcAft>
            </a:pPr>
            <a:endParaRPr lang="en-GB" sz="1400" b="0" i="0" noProof="1">
              <a:latin typeface="EC Square Sans Cond Pro" panose="020B0506040000020004" pitchFamily="34" charset="0"/>
              <a:ea typeface="Calibri" panose="020F0502020204030204" pitchFamily="34" charset="0"/>
              <a:cs typeface="Calibri" panose="020F0502020204030204" pitchFamily="34"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
        <p:nvSpPr>
          <p:cNvPr id="8" name="Content Placeholder 7">
            <a:extLst>
              <a:ext uri="{FF2B5EF4-FFF2-40B4-BE49-F238E27FC236}">
                <a16:creationId xmlns:a16="http://schemas.microsoft.com/office/drawing/2014/main" id="{30C1AAF3-A0BB-C8FF-7A26-5423D5983207}"/>
              </a:ext>
            </a:extLst>
          </p:cNvPr>
          <p:cNvSpPr txBox="1">
            <a:spLocks/>
          </p:cNvSpPr>
          <p:nvPr/>
        </p:nvSpPr>
        <p:spPr bwMode="auto">
          <a:xfrm>
            <a:off x="3563888" y="1397088"/>
            <a:ext cx="5200964" cy="4707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Arial" pitchFamily="34" charset="0"/>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V največji meri – in najbolj v EU27 - Slovenci podpirajo idejo enotne gospodarske in monetarne unije z eno skupno valuto, evrom, ki jo podpira 91 % Slovencev in 71 % v EU27. </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Načelo prostega pretoka državljanov za življenje, delo, študij ali poslovanje kjerkoli v EU uživa drugo najvišjo stopnjo podpore med Slovenci (85 %, 13 % predlogu nasprotuje), predlog pa podpira 84 % Evropejcev. </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Predlog skupne obrambne in varnostne politike EU ima večinski konsenz med vprašanimi v prav vseh državah članicah; podpira ga 78 % Slovencev in 77 % Evropejcev.</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Več kot tri četrtine vprašanih v Sloveniji je naklonjenih predlogu skupne trgovinske politike EU (76 %, +1 o.t.), petina (20 %) predlogu nasprotuje. Evropejci so predlogu manj naklonjeni, podpira ga 72 % vprašanih (-1 o.t.). </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Predlogu skupne energetske politike je naklonjenih 73 % Slovencev ter prav toliko Evropejcev. </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Dva od treh Slovencev podpirata skupno zunanjo politiko EU (67 %, -3 o.t.), nenaklonjenih mu je 27 % Slovencev. Med Evropejci je podpora nekoliko višja (69 %, -1 o.t.), 23 % pa mu nasprotuje.</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Skupni zdravstveni politiki EU sta naklonjena dva od treh Slovencev (67 % ;+1 o.t.), 27 % je proti. V EU27 se je za predlog opredelilo nekoliko manj vprašanih (65 %, -1 o.t.).</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Predlog, ki med Slovenci uživa eno nižjih stopenj podpore, je  predlog skupne evropske politike o preseljevanju (59%, -1 o.t.), nasprotuje mu več kot tretjina vprašanih (35 %).</a:t>
            </a:r>
          </a:p>
          <a:p>
            <a:pPr algn="just">
              <a:lnSpc>
                <a:spcPts val="1200"/>
              </a:lnSpc>
              <a:spcBef>
                <a:spcPts val="600"/>
              </a:spcBef>
              <a:spcAft>
                <a:spcPts val="0"/>
              </a:spcAft>
            </a:pPr>
            <a:r>
              <a:rPr lang="en-GB" sz="1200" b="0" i="0" noProof="1">
                <a:latin typeface="EC Square Sans Cond Pro" panose="020B0506040000020004" pitchFamily="34" charset="0"/>
                <a:ea typeface="Calibri" panose="020F0502020204030204" pitchFamily="34" charset="0"/>
                <a:cs typeface="Calibri" panose="020F0502020204030204" pitchFamily="34" charset="0"/>
              </a:rPr>
              <a:t>Najnižjo stopnjo podpore med državljani EU27 je zaznati pri predlogu nadaljnje širitve EU z vključitvijo novih članic v naslednjih letih: naklonjeno mu je 57 % Slovencev (35 % je proti) in le dobra polovica Evropejcev - 51 %, 39 % Evropejcev pa širitvi nasprotuje.  </a:t>
            </a:r>
          </a:p>
          <a:p>
            <a:pPr algn="just">
              <a:lnSpc>
                <a:spcPts val="1200"/>
              </a:lnSpc>
              <a:spcBef>
                <a:spcPts val="600"/>
              </a:spcBef>
              <a:spcAft>
                <a:spcPts val="0"/>
              </a:spcAft>
            </a:pPr>
            <a:endParaRPr lang="en-GB" sz="1300" b="0" i="0" noProof="1">
              <a:latin typeface="EC Square Sans Cond Pro" panose="020B0506040000020004" pitchFamily="34" charset="0"/>
              <a:ea typeface="Calibri" panose="020F0502020204030204" pitchFamily="34" charset="0"/>
              <a:cs typeface="Calibri" panose="020F0502020204030204" pitchFamily="34" charset="0"/>
            </a:endParaRPr>
          </a:p>
          <a:p>
            <a:pPr algn="just">
              <a:lnSpc>
                <a:spcPts val="1200"/>
              </a:lnSpc>
              <a:spcBef>
                <a:spcPts val="1000"/>
              </a:spcBef>
              <a:spcAft>
                <a:spcPts val="400"/>
              </a:spcAft>
            </a:pPr>
            <a:endParaRPr lang="en-GB" sz="1300" b="0" i="0" noProof="1">
              <a:latin typeface="EC Square Sans Cond Pro" panose="020B0506040000020004" pitchFamily="34" charset="0"/>
              <a:ea typeface="Calibri" panose="020F0502020204030204" pitchFamily="34" charset="0"/>
              <a:cs typeface="Calibri" panose="020F0502020204030204" pitchFamily="34" charset="0"/>
            </a:endParaRPr>
          </a:p>
          <a:p>
            <a:pPr marL="0" indent="0">
              <a:buNone/>
            </a:pPr>
            <a:endParaRPr lang="en-GB" sz="1400" b="0" noProof="1">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217494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614acf0-368f-4920-9723-708e20a0c604" xsi:nil="true"/>
    <lcf76f155ced4ddcb4097134ff3c332f xmlns="693273e4-01a8-47e6-bc27-1f587d93b2b8">
      <Terms xmlns="http://schemas.microsoft.com/office/infopath/2007/PartnerControls"/>
    </lcf76f155ced4ddcb4097134ff3c332f>
    <Questionno_x002e_ xmlns="693273e4-01a8-47e6-bc27-1f587d93b2b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2BF664582C74043BC9D5D4EA0495124" ma:contentTypeVersion="16" ma:contentTypeDescription="Create a new document." ma:contentTypeScope="" ma:versionID="89323350a85a1ed8eeb173978681d444">
  <xsd:schema xmlns:xsd="http://www.w3.org/2001/XMLSchema" xmlns:xs="http://www.w3.org/2001/XMLSchema" xmlns:p="http://schemas.microsoft.com/office/2006/metadata/properties" xmlns:ns2="693273e4-01a8-47e6-bc27-1f587d93b2b8" xmlns:ns3="c614acf0-368f-4920-9723-708e20a0c604" targetNamespace="http://schemas.microsoft.com/office/2006/metadata/properties" ma:root="true" ma:fieldsID="a4a74f23fddc70fc5946025b3b59f159" ns2:_="" ns3:_="">
    <xsd:import namespace="693273e4-01a8-47e6-bc27-1f587d93b2b8"/>
    <xsd:import namespace="c614acf0-368f-4920-9723-708e20a0c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lcf76f155ced4ddcb4097134ff3c332f" minOccurs="0"/>
                <xsd:element ref="ns2:MediaServiceOCR" minOccurs="0"/>
                <xsd:element ref="ns2:MediaServiceLocation" minOccurs="0"/>
                <xsd:element ref="ns3:SharedWithUsers" minOccurs="0"/>
                <xsd:element ref="ns3:SharedWithDetails" minOccurs="0"/>
                <xsd:element ref="ns2:Questionno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273e4-01a8-47e6-bc27-1f587d93b2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335d02d2-2acc-434b-b7bb-812ff22cbf32"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Questionno_x002e_" ma:index="21" nillable="true" ma:displayName="Question no." ma:format="Dropdown" ma:internalName="Questionno_x002e_"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c614acf0-368f-4920-9723-708e20a0c60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ff6eda1-8258-4b0a-b9c1-ff682fcebadc}" ma:internalName="TaxCatchAll" ma:showField="CatchAllData" ma:web="c614acf0-368f-4920-9723-708e20a0c60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A4D15A-4873-4CDE-A1DC-2FEE33BBFD53}">
  <ds:schemaRefs>
    <ds:schemaRef ds:uri="http://schemas.microsoft.com/office/2006/metadata/properties"/>
    <ds:schemaRef ds:uri="http://schemas.microsoft.com/office/infopath/2007/PartnerControls"/>
    <ds:schemaRef ds:uri="c614acf0-368f-4920-9723-708e20a0c604"/>
    <ds:schemaRef ds:uri="693273e4-01a8-47e6-bc27-1f587d93b2b8"/>
  </ds:schemaRefs>
</ds:datastoreItem>
</file>

<file path=customXml/itemProps2.xml><?xml version="1.0" encoding="utf-8"?>
<ds:datastoreItem xmlns:ds="http://schemas.openxmlformats.org/officeDocument/2006/customXml" ds:itemID="{4110C42F-D407-43B9-8426-7E8965A74456}">
  <ds:schemaRefs>
    <ds:schemaRef ds:uri="http://schemas.microsoft.com/sharepoint/v3/contenttype/forms"/>
  </ds:schemaRefs>
</ds:datastoreItem>
</file>

<file path=customXml/itemProps3.xml><?xml version="1.0" encoding="utf-8"?>
<ds:datastoreItem xmlns:ds="http://schemas.openxmlformats.org/officeDocument/2006/customXml" ds:itemID="{A8095A21-6B3A-4D75-BD2F-591F501369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273e4-01a8-47e6-bc27-1f587d93b2b8"/>
    <ds:schemaRef ds:uri="c614acf0-368f-4920-9723-708e20a0c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2162</TotalTime>
  <Words>3465</Words>
  <Application>Microsoft Office PowerPoint</Application>
  <PresentationFormat>On-screen Show (4:3)</PresentationFormat>
  <Paragraphs>117</Paragraphs>
  <Slides>12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EC Square Sans Cond Pro</vt:lpstr>
      <vt:lpstr>EC Square Sans Pro</vt:lpstr>
      <vt:lpstr>EC Square Sans Pro Extra Black</vt:lpstr>
      <vt:lpstr>Verdana</vt:lpstr>
      <vt:lpstr>Default Design</vt:lpstr>
      <vt:lpstr>Document</vt:lpstr>
      <vt:lpstr>Standardni Eurobarometer 100   JAVNO MNENJE V EVROPSKI  UNIJI  Jesen 2023</vt:lpstr>
      <vt:lpstr>I. ŽIVLJENJE V SLOVENIJI IN EU Zadovoljstvo z življenjem in ocena razmer</vt:lpstr>
      <vt:lpstr>I. ŽIVLJENJE V SLOVENIJI IN EU Zadovoljstvo z razvojem stvari v Sloveniji in EU</vt:lpstr>
      <vt:lpstr>Pogled naprej: pričakovanja za naslednjih 12 mesecev</vt:lpstr>
      <vt:lpstr>Zadovoljstvo z delovanjem demokracije v Sloveniji in v EU</vt:lpstr>
      <vt:lpstr>Podoba EU v očeh državljanov Državljanstvo, ugled in dosežki EU </vt:lpstr>
      <vt:lpstr>Podoba EU v očeh državljanov Prihodnost EU </vt:lpstr>
      <vt:lpstr>Zaupanje v institucije</vt:lpstr>
      <vt:lpstr>Podpora evropskim politikam in pobudam</vt:lpstr>
      <vt:lpstr>Izzivi za EU in Slovenijo Dve najpomembnejši zadevi za EU</vt:lpstr>
      <vt:lpstr>Izzivi EU Zaznava in podpora reševanju izzivov EU </vt:lpstr>
      <vt:lpstr> Informiranost o EU in raba medijev</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Antoine Mounier</cp:lastModifiedBy>
  <cp:revision>125</cp:revision>
  <cp:lastPrinted>2016-01-12T11:26:52Z</cp:lastPrinted>
  <dcterms:created xsi:type="dcterms:W3CDTF">2011-10-28T10:25:18Z</dcterms:created>
  <dcterms:modified xsi:type="dcterms:W3CDTF">2023-12-19T16:50:20Z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0x01010062BF664582C74043BC9D5D4EA0495124</vt:lpwstr>
  </property>
  <property fmtid="{D5CDD505-2E9C-101B-9397-08002B2CF9AE}" pid="3" name="Order">
    <vt:r8>4825000</vt:r8>
  </property>
</Properties>
</file>